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3"/>
  </p:notesMasterIdLst>
  <p:sldIdLst>
    <p:sldId id="257" r:id="rId2"/>
    <p:sldId id="301" r:id="rId3"/>
    <p:sldId id="302" r:id="rId4"/>
    <p:sldId id="300" r:id="rId5"/>
    <p:sldId id="258" r:id="rId6"/>
    <p:sldId id="259" r:id="rId7"/>
    <p:sldId id="260" r:id="rId8"/>
    <p:sldId id="261" r:id="rId9"/>
    <p:sldId id="262"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98" r:id="rId34"/>
    <p:sldId id="289" r:id="rId35"/>
    <p:sldId id="299" r:id="rId36"/>
    <p:sldId id="287" r:id="rId37"/>
    <p:sldId id="291" r:id="rId38"/>
    <p:sldId id="292" r:id="rId39"/>
    <p:sldId id="293" r:id="rId40"/>
    <p:sldId id="294" r:id="rId41"/>
    <p:sldId id="295" r:id="rId4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3E7EA0E-6F36-4122-AC87-4DFE5D72F85C}">
  <a:tblStyle styleId="{E3E7EA0E-6F36-4122-AC87-4DFE5D72F85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882" y="72"/>
      </p:cViewPr>
      <p:guideLst>
        <p:guide orient="horz" pos="1620"/>
        <p:guide pos="2880"/>
      </p:guideLst>
    </p:cSldViewPr>
  </p:slideViewPr>
  <p:notesTextViewPr>
    <p:cViewPr>
      <p:scale>
        <a:sx n="1" d="1"/>
        <a:sy n="1" d="1"/>
      </p:scale>
      <p:origin x="0" y="0"/>
    </p:cViewPr>
  </p:notesTextViewPr>
  <p:sorterViewPr>
    <p:cViewPr>
      <p:scale>
        <a:sx n="100" d="100"/>
        <a:sy n="100" d="100"/>
      </p:scale>
      <p:origin x="0" y="-92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3026a7549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3026a7549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3026a7549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3026a7549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702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3026a7549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3026a7549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4302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3026a7549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3026a7549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9538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646c7c292e22ca76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646c7c292e22ca76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824537b8e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824537b8e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646c7c292e22ca76_6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646c7c292e22ca76_6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8bd08b6e2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8bd08b6e2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8c06fde1b9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8c06fde1b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825225444d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825225444d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8bd08b6e24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8bd08b6e24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8c06fde1b9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8c06fde1b9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8c06fde1b9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8c06fde1b9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8c09e4869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8c09e4869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8c06fde1b9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8c06fde1b9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8c06fde1b9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8c06fde1b9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8c06fde1b9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8c06fde1b9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8c06fde1b9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8c06fde1b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8c06fde1b9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8c06fde1b9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8c06fde1b9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8c06fde1b9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8c06fde1b9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8c06fde1b9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8d83d286ab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8d83d286a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8d83d286ab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8d83d286ab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8d83d286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8d83d286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8d83d286ab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8d83d286ab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8c1eae8c79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8c1eae8c7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8c1eae8c79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8c1eae8c7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8c1eae8c79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8c1eae8c79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82522544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82522544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825225444d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825225444d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825225444d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825225444d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825225444d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825225444d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825225444d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825225444d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4981388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825225444d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825225444d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825225444d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825225444d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9757545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825225444d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825225444d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8c7c11816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8c7c11816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8c7c118165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8c7c11816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8c7c11816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8c7c11816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8c7c118165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8c7c118165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8c7f2e96f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8c7f2e96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1MzAyNmE3NTQ5XzBfMTQzIiwiY29udGVudEluc3RhbmNlSWQiOiIxczVXUW9EQkhBeWh6cXVzaTV2QXdSdGg0MUxZNGhjS2xwbEtZNlpMTl9mOC9mYzQ3ODdkOC01YWJjLTRlOTAtOGZhNS0yYmRhOGZkMzYxODYifQ==pearId=magic-pear-metadata-identifi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publicdomainpictures.net/view-image.php?image=32869&amp;picture=namaste"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1MzAyNmE3NTQ5XzBfMTQzIiwiY29udGVudEluc3RhbmNlSWQiOiIxczVXUW9EQkhBeWh6cXVzaTV2QXdSdGg0MUxZNGhjS2xwbEtZNlpMTl9mOC9mYzQ3ODdkOC01YWJjLTRlOTAtOGZhNS0yYmRhOGZkMzYxODYifQ==pearId=magic-pear-metadata-identifie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lokendrasubedi42@gmail.co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1MzAyNmE3NTQ5XzBfMTQzIiwiY29udGVudEluc3RhbmNlSWQiOiIxczVXUW9EQkhBeWh6cXVzaTV2QXdSdGg0MUxZNGhjS2xwbEtZNlpMTl9mOC9mYzQ3ODdkOC01YWJjLTRlOTAtOGZhNS0yYmRhOGZkMzYxODYifQ==pearId=magic-pear-metadata-identifie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1MzAyNmE3NTQ5XzBfMTQzIiwiY29udGVudEluc3RhbmNlSWQiOiIxczVXUW9EQkhBeWh6cXVzaTV2QXdSdGg0MUxZNGhjS2xwbEtZNlpMTl9mOC9mYzQ3ODdkOC01YWJjLTRlOTAtOGZhNS0yYmRhOGZkMzYxODYifQ==pearId=magic-pear-metadata-identifier"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c9shwPMpSq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11bHRpcGxlQ2hvaWNlIiwic2xpZGVJZCI6Imc4YzA2ZmRlMWI5XzBfNiIsImNvbnRlbnRJbnN0YW5jZUlkIjoiMXM1V1FvREJIQXloenF1c2k1dkF3UnRoNDFMWTRoY0tscGxLWTZaTE5fZjgvOGE3MmQ0ZjktODQ4Zi00ZjgxLWEwMDYtMzUzNDQzZTI1NzkwIn0=pearId=magic-pear-metadata-identifie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MjUyMjU0NDRkXzBfMjM3IiwiY29udGVudEluc3RhbmNlSWQiOiIxczVXUW9EQkhBeWh6cXVzaTV2QXdSdGg0MUxZNGhjS2xwbEtZNlpMTl9mOC80NTBiYjE3Mi00ZWJlLTQ0ZTItOTZhNC0zNzA5ODU5ZTE2ZGQifQ==pearId=magic-pear-metadata-identifier" TargetMode="Externa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A2ZmRlMWI5XzBfNDgiLCJjb250ZW50SW5zdGFuY2VJZCI6IjFzNVdRb0RCSEF5aHpxdXNpNXZBd1J0aDQxTFk0aGNLbHBsS1k2WkxOX2Y4L2RjZDEwYmExLTA2ZDctNDNjZS1iZDZmLTFjMDg5MjE2NDcxOSJ9pearId=magic-pear-metadata-identifier"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A2ZmRlMWI5XzBfNjUiLCJjb250ZW50SW5zdGFuY2VJZCI6IjFzNVdRb0RCSEF5aHpxdXNpNXZBd1J0aDQxTFk0aGNLbHBsS1k2WkxOX2Y4LzQwM2JiNzU4LWRiYTAtNDZlMC05ZDVmLWE3ZThiZWY5ZDdiYyJ9pearId=magic-pear-metadata-identifier"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ZDgzZDI4NmFiXzBfMCIsImNvbnRlbnRJbnN0YW5jZUlkIjoiMXM1V1FvREJIQXloenF1c2k1dkF3UnRoNDFMWTRoY0tscGxLWTZaTE5fZjgvMjc4YTY3ZTEtMGI3Ni00YThkLWJkNjItYWEyMTQ0NWRkNTE4In0=pearId=magic-pear-metadata-identifier"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ZDgzZDI4NmFiXzBfMCIsImNvbnRlbnRJbnN0YW5jZUlkIjoiMXM1V1FvREJIQXloenF1c2k1dkF3UnRoNDFMWTRoY0tscGxLWTZaTE5fZjgvMjc4YTY3ZTEtMGI3Ni00YThkLWJkNjItYWEyMTQ0NWRkNTE4In0=pearId=magic-pear-metadata-identifier"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6.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pearId=magic-pear-metadata-identifier"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pearId=magic-pear-metadata-identifi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MjUyMjU0NDRkXzBfMjA4IiwiY29udGVudEluc3RhbmNlSWQiOiIxczVXUW9EQkhBeWh6cXVzaTV2QXdSdGg0MUxZNGhjS2xwbEtZNlpMTl9mOC82ZDQyNWEwYS1jODFjLTQ3M2YtYTIzYi1hNmYzNThkMDc2YmIifQ==pearId=magic-pear-metadata-identifier"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pearId=magic-pear-metadata-identifier"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pearId=magic-pear-metadata-identifier"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pearId=magic-pear-metadata-identifier"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pearId=magic-pear-metadata-identifier"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pearId=magic-pear-metadata-identifier"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11bHRpcGxlQ2hvaWNlIiwic2xpZGVJZCI6Imc4MjUyMjU0NDRkXzBfMjAxIiwiY29udGVudEluc3RhbmNlSWQiOiIxczVXUW9EQkhBeWh6cXVzaTV2QXdSdGg0MUxZNGhjS2xwbEtZNlpMTl9mOC83Zjc1OGQ5OC03ZGM1LTQ1MWItOTllNS04YTk4ZDIxYjI3MDEifQ==pearId=magic-pear-metadata-identifier"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zy1Bb6Pp95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pearId=magic-pear-metadata-identifier"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youtube.com/watch?v=Cxzo_Ct3Yf8&amp;ab_channel=eASYtIPS4YOU"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djMTE4MTY1XzBfNyIsImNvbnRlbnRJbnN0YW5jZUlkIjoiMXM1V1FvREJIQXloenF1c2k1dkF3UnRoNDFMWTRoY0tscGxLWTZaTE5fZjgvMDdlOWE0MTUtZjQ3MS00YmZjLTg5ZTQtZWQzZDU5ZjM2MWQyIn0=pearId=magic-pear-metadata-identifier"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djMTE4MTY1XzBfNyIsImNvbnRlbnRJbnN0YW5jZUlkIjoiMXM1V1FvREJIQXloenF1c2k1dkF3UnRoNDFMWTRoY0tscGxLWTZaTE5fZjgvMDdlOWE0MTUtZjQ3MS00YmZjLTg5ZTQtZWQzZDU5ZjM2MWQyIn0=pearId=magic-pear-metadata-identifier"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djMTE4MTY1XzBfNyIsImNvbnRlbnRJbnN0YW5jZUlkIjoiMXM1V1FvREJIQXloenF1c2k1dkF3UnRoNDFMWTRoY0tscGxLWTZaTE5fZjgvMDdlOWE0MTUtZjQ3MS00YmZjLTg5ZTQtZWQzZDU5ZjM2MWQyIn0=pearId=magic-pear-metadata-identifier"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djMTE4MTY1XzBfNyIsImNvbnRlbnRJbnN0YW5jZUlkIjoiMXM1V1FvREJIQXloenF1c2k1dkF3UnRoNDFMWTRoY0tscGxLWTZaTE5fZjgvMDdlOWE0MTUtZjQ3MS00YmZjLTg5ZTQtZWQzZDU5ZjM2MWQyIn0=pearId=magic-pear-metadata-identifier"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59"/>
        <p:cNvGrpSpPr/>
        <p:nvPr/>
      </p:nvGrpSpPr>
      <p:grpSpPr>
        <a:xfrm>
          <a:off x="0" y="0"/>
          <a:ext cx="0" cy="0"/>
          <a:chOff x="0" y="0"/>
          <a:chExt cx="0" cy="0"/>
        </a:xfrm>
      </p:grpSpPr>
      <p:sp>
        <p:nvSpPr>
          <p:cNvPr id="60" name="Google Shape;60;p14"/>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14">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Box 1">
            <a:extLst>
              <a:ext uri="{FF2B5EF4-FFF2-40B4-BE49-F238E27FC236}">
                <a16:creationId xmlns:a16="http://schemas.microsoft.com/office/drawing/2014/main" id="{5B2565BE-36D0-47D9-9453-599CDE52C0B2}"/>
              </a:ext>
            </a:extLst>
          </p:cNvPr>
          <p:cNvSpPr txBox="1"/>
          <p:nvPr/>
        </p:nvSpPr>
        <p:spPr>
          <a:xfrm>
            <a:off x="304799" y="417689"/>
            <a:ext cx="4583289" cy="1077218"/>
          </a:xfrm>
          <a:prstGeom prst="rect">
            <a:avLst/>
          </a:prstGeom>
          <a:noFill/>
        </p:spPr>
        <p:txBody>
          <a:bodyPr wrap="square" rtlCol="0">
            <a:spAutoFit/>
          </a:bodyPr>
          <a:lstStyle/>
          <a:p>
            <a:r>
              <a:rPr lang="en" sz="3200" dirty="0">
                <a:solidFill>
                  <a:schemeClr val="bg1"/>
                </a:solidFill>
              </a:rPr>
              <a:t>Welcome dear students</a:t>
            </a:r>
          </a:p>
          <a:p>
            <a:endParaRPr lang="en-US" sz="3200" dirty="0"/>
          </a:p>
        </p:txBody>
      </p:sp>
      <p:pic>
        <p:nvPicPr>
          <p:cNvPr id="7" name="Picture 6">
            <a:extLst>
              <a:ext uri="{FF2B5EF4-FFF2-40B4-BE49-F238E27FC236}">
                <a16:creationId xmlns:a16="http://schemas.microsoft.com/office/drawing/2014/main" id="{CD8312FF-3714-402B-8B68-3CA14BCA107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507643" y="2241831"/>
            <a:ext cx="4470392" cy="2743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59"/>
        <p:cNvGrpSpPr/>
        <p:nvPr/>
      </p:nvGrpSpPr>
      <p:grpSpPr>
        <a:xfrm>
          <a:off x="0" y="0"/>
          <a:ext cx="0" cy="0"/>
          <a:chOff x="0" y="0"/>
          <a:chExt cx="0" cy="0"/>
        </a:xfrm>
      </p:grpSpPr>
      <p:sp>
        <p:nvSpPr>
          <p:cNvPr id="60" name="Google Shape;60;p14"/>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14">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extBox 5">
            <a:extLst>
              <a:ext uri="{FF2B5EF4-FFF2-40B4-BE49-F238E27FC236}">
                <a16:creationId xmlns:a16="http://schemas.microsoft.com/office/drawing/2014/main" id="{6DD608D8-E2F6-4FA9-9611-1D5FA4465A19}"/>
              </a:ext>
            </a:extLst>
          </p:cNvPr>
          <p:cNvSpPr txBox="1"/>
          <p:nvPr/>
        </p:nvSpPr>
        <p:spPr>
          <a:xfrm>
            <a:off x="191912" y="225778"/>
            <a:ext cx="3680178" cy="1021883"/>
          </a:xfrm>
          <a:prstGeom prst="rect">
            <a:avLst/>
          </a:prstGeom>
          <a:noFill/>
        </p:spPr>
        <p:txBody>
          <a:bodyPr wrap="square" rtlCol="0">
            <a:spAutoFit/>
          </a:bodyPr>
          <a:lstStyle/>
          <a:p>
            <a:pPr>
              <a:lnSpc>
                <a:spcPct val="150000"/>
              </a:lnSpc>
            </a:pPr>
            <a:r>
              <a:rPr lang="en-US" dirty="0">
                <a:solidFill>
                  <a:schemeClr val="bg1"/>
                </a:solidFill>
              </a:rPr>
              <a:t>Class: 10</a:t>
            </a:r>
          </a:p>
          <a:p>
            <a:pPr>
              <a:lnSpc>
                <a:spcPct val="150000"/>
              </a:lnSpc>
            </a:pPr>
            <a:r>
              <a:rPr lang="en-US" dirty="0">
                <a:solidFill>
                  <a:schemeClr val="bg1"/>
                </a:solidFill>
              </a:rPr>
              <a:t>Subject: Science and Technology</a:t>
            </a:r>
          </a:p>
          <a:p>
            <a:pPr>
              <a:lnSpc>
                <a:spcPct val="150000"/>
              </a:lnSpc>
            </a:pPr>
            <a:r>
              <a:rPr lang="en-US" dirty="0">
                <a:solidFill>
                  <a:schemeClr val="bg1"/>
                </a:solidFill>
              </a:rPr>
              <a:t>Unit: 7 Motion and Force</a:t>
            </a:r>
          </a:p>
        </p:txBody>
      </p:sp>
      <p:sp>
        <p:nvSpPr>
          <p:cNvPr id="8" name="TextBox 7">
            <a:extLst>
              <a:ext uri="{FF2B5EF4-FFF2-40B4-BE49-F238E27FC236}">
                <a16:creationId xmlns:a16="http://schemas.microsoft.com/office/drawing/2014/main" id="{3BE97105-3986-4F66-AFB2-6F4A6CB3A24C}"/>
              </a:ext>
            </a:extLst>
          </p:cNvPr>
          <p:cNvSpPr txBox="1"/>
          <p:nvPr/>
        </p:nvSpPr>
        <p:spPr>
          <a:xfrm>
            <a:off x="5723465" y="3612440"/>
            <a:ext cx="3262489" cy="1345048"/>
          </a:xfrm>
          <a:prstGeom prst="rect">
            <a:avLst/>
          </a:prstGeom>
          <a:noFill/>
        </p:spPr>
        <p:txBody>
          <a:bodyPr wrap="square" rtlCol="0">
            <a:spAutoFit/>
          </a:bodyPr>
          <a:lstStyle/>
          <a:p>
            <a:pPr>
              <a:lnSpc>
                <a:spcPct val="150000"/>
              </a:lnSpc>
            </a:pPr>
            <a:r>
              <a:rPr lang="en-US" dirty="0">
                <a:solidFill>
                  <a:schemeClr val="bg1"/>
                </a:solidFill>
              </a:rPr>
              <a:t>Teacher: Lokendra Subedi</a:t>
            </a:r>
          </a:p>
          <a:p>
            <a:pPr>
              <a:lnSpc>
                <a:spcPct val="150000"/>
              </a:lnSpc>
            </a:pPr>
            <a:r>
              <a:rPr lang="en-US" dirty="0">
                <a:solidFill>
                  <a:schemeClr val="bg1"/>
                </a:solidFill>
              </a:rPr>
              <a:t>School: Shree Amar Jyoti SS surkhet</a:t>
            </a:r>
          </a:p>
          <a:p>
            <a:pPr>
              <a:lnSpc>
                <a:spcPct val="150000"/>
              </a:lnSpc>
            </a:pPr>
            <a:r>
              <a:rPr lang="en-US" dirty="0">
                <a:solidFill>
                  <a:schemeClr val="bg1"/>
                </a:solidFill>
              </a:rPr>
              <a:t>Email: </a:t>
            </a:r>
            <a:r>
              <a:rPr lang="en-US" dirty="0">
                <a:solidFill>
                  <a:schemeClr val="bg1"/>
                </a:solidFill>
                <a:hlinkClick r:id="rId4">
                  <a:extLst>
                    <a:ext uri="{A12FA001-AC4F-418D-AE19-62706E023703}">
                      <ahyp:hlinkClr xmlns:ahyp="http://schemas.microsoft.com/office/drawing/2018/hyperlinkcolor" val="tx"/>
                    </a:ext>
                  </a:extLst>
                </a:hlinkClick>
              </a:rPr>
              <a:t>lokendrasubedi42@gmail.com</a:t>
            </a:r>
            <a:endParaRPr lang="en-US" dirty="0">
              <a:solidFill>
                <a:schemeClr val="bg1"/>
              </a:solidFill>
            </a:endParaRPr>
          </a:p>
          <a:p>
            <a:pPr>
              <a:lnSpc>
                <a:spcPct val="150000"/>
              </a:lnSpc>
            </a:pPr>
            <a:r>
              <a:rPr lang="en-US" dirty="0">
                <a:solidFill>
                  <a:schemeClr val="bg1"/>
                </a:solidFill>
              </a:rPr>
              <a:t>contact: 9848078333</a:t>
            </a:r>
          </a:p>
        </p:txBody>
      </p:sp>
    </p:spTree>
    <p:extLst>
      <p:ext uri="{BB962C8B-B14F-4D97-AF65-F5344CB8AC3E}">
        <p14:creationId xmlns:p14="http://schemas.microsoft.com/office/powerpoint/2010/main" val="199236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59"/>
        <p:cNvGrpSpPr/>
        <p:nvPr/>
      </p:nvGrpSpPr>
      <p:grpSpPr>
        <a:xfrm>
          <a:off x="0" y="0"/>
          <a:ext cx="0" cy="0"/>
          <a:chOff x="0" y="0"/>
          <a:chExt cx="0" cy="0"/>
        </a:xfrm>
      </p:grpSpPr>
      <p:sp>
        <p:nvSpPr>
          <p:cNvPr id="60" name="Google Shape;60;p14"/>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14">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Box 6">
            <a:extLst>
              <a:ext uri="{FF2B5EF4-FFF2-40B4-BE49-F238E27FC236}">
                <a16:creationId xmlns:a16="http://schemas.microsoft.com/office/drawing/2014/main" id="{CD6ED9B5-9399-45FE-B975-95EB1AE989E1}"/>
              </a:ext>
            </a:extLst>
          </p:cNvPr>
          <p:cNvSpPr txBox="1"/>
          <p:nvPr/>
        </p:nvSpPr>
        <p:spPr>
          <a:xfrm>
            <a:off x="293511" y="237064"/>
            <a:ext cx="8319911" cy="4293996"/>
          </a:xfrm>
          <a:prstGeom prst="rect">
            <a:avLst/>
          </a:prstGeom>
          <a:noFill/>
        </p:spPr>
        <p:txBody>
          <a:bodyPr wrap="square" rtlCol="0">
            <a:spAutoFit/>
          </a:bodyPr>
          <a:lstStyle/>
          <a:p>
            <a:pPr>
              <a:lnSpc>
                <a:spcPct val="250000"/>
              </a:lnSpc>
            </a:pPr>
            <a:r>
              <a:rPr lang="en-US" sz="1600" dirty="0">
                <a:solidFill>
                  <a:schemeClr val="bg1"/>
                </a:solidFill>
              </a:rPr>
              <a:t>Dear students, after the completion of this unit, you must be able to</a:t>
            </a:r>
          </a:p>
          <a:p>
            <a:pPr marL="342900" indent="-342900" algn="just">
              <a:lnSpc>
                <a:spcPct val="250000"/>
              </a:lnSpc>
              <a:buFont typeface="+mj-lt"/>
              <a:buAutoNum type="arabicPeriod"/>
            </a:pPr>
            <a:r>
              <a:rPr lang="en-US" sz="1600" dirty="0">
                <a:solidFill>
                  <a:schemeClr val="bg1"/>
                </a:solidFill>
              </a:rPr>
              <a:t>State Newton’s law of gravitation and solve simple mathematical problems related to it</a:t>
            </a:r>
          </a:p>
          <a:p>
            <a:pPr marL="342900" indent="-342900">
              <a:lnSpc>
                <a:spcPct val="250000"/>
              </a:lnSpc>
              <a:buFont typeface="+mj-lt"/>
              <a:buAutoNum type="arabicPeriod"/>
            </a:pPr>
            <a:r>
              <a:rPr lang="en-US" sz="1600" dirty="0">
                <a:solidFill>
                  <a:schemeClr val="bg1"/>
                </a:solidFill>
              </a:rPr>
              <a:t>Define acceleration due to gravity and express the relation of acceleration due to gravity to the radius of the Earth</a:t>
            </a:r>
          </a:p>
          <a:p>
            <a:pPr marL="342900" indent="-342900">
              <a:lnSpc>
                <a:spcPct val="250000"/>
              </a:lnSpc>
              <a:buFont typeface="+mj-lt"/>
              <a:buAutoNum type="arabicPeriod"/>
            </a:pPr>
            <a:r>
              <a:rPr lang="en-US" sz="1600" dirty="0">
                <a:solidFill>
                  <a:schemeClr val="bg1"/>
                </a:solidFill>
              </a:rPr>
              <a:t>Introduce gravity and calculate the weight of an object</a:t>
            </a:r>
          </a:p>
          <a:p>
            <a:pPr marL="342900" indent="-342900">
              <a:lnSpc>
                <a:spcPct val="250000"/>
              </a:lnSpc>
              <a:buFont typeface="+mj-lt"/>
              <a:buAutoNum type="arabicPeriod"/>
            </a:pPr>
            <a:r>
              <a:rPr lang="en-US" sz="1600" dirty="0">
                <a:solidFill>
                  <a:schemeClr val="bg1"/>
                </a:solidFill>
              </a:rPr>
              <a:t>Clarify the concept of free fall</a:t>
            </a:r>
          </a:p>
          <a:p>
            <a:pPr marL="342900" indent="-342900">
              <a:lnSpc>
                <a:spcPct val="250000"/>
              </a:lnSpc>
              <a:buFont typeface="+mj-lt"/>
              <a:buAutoNum type="arabicPeriod"/>
            </a:pPr>
            <a:r>
              <a:rPr lang="en-US" sz="1600" dirty="0">
                <a:solidFill>
                  <a:schemeClr val="bg1"/>
                </a:solidFill>
              </a:rPr>
              <a:t>Explain the role of atmosphere on falling object and its application</a:t>
            </a:r>
          </a:p>
        </p:txBody>
      </p:sp>
    </p:spTree>
    <p:extLst>
      <p:ext uri="{BB962C8B-B14F-4D97-AF65-F5344CB8AC3E}">
        <p14:creationId xmlns:p14="http://schemas.microsoft.com/office/powerpoint/2010/main" val="128756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59"/>
        <p:cNvGrpSpPr/>
        <p:nvPr/>
      </p:nvGrpSpPr>
      <p:grpSpPr>
        <a:xfrm>
          <a:off x="0" y="0"/>
          <a:ext cx="0" cy="0"/>
          <a:chOff x="0" y="0"/>
          <a:chExt cx="0" cy="0"/>
        </a:xfrm>
      </p:grpSpPr>
      <p:sp>
        <p:nvSpPr>
          <p:cNvPr id="60" name="Google Shape;60;p14"/>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 name="Google Shape;61;p14"/>
          <p:cNvSpPr txBox="1"/>
          <p:nvPr/>
        </p:nvSpPr>
        <p:spPr>
          <a:xfrm>
            <a:off x="161000" y="161150"/>
            <a:ext cx="8823300" cy="7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dirty="0">
                <a:solidFill>
                  <a:srgbClr val="FFFFFF"/>
                </a:solidFill>
              </a:rPr>
              <a:t>Know him </a:t>
            </a:r>
            <a:endParaRPr sz="3200" dirty="0">
              <a:solidFill>
                <a:srgbClr val="FFFFFF"/>
              </a:solidFill>
            </a:endParaRPr>
          </a:p>
        </p:txBody>
      </p:sp>
      <p:pic>
        <p:nvPicPr>
          <p:cNvPr id="62" name="Google Shape;62;p14"/>
          <p:cNvPicPr preferRelativeResize="0"/>
          <p:nvPr/>
        </p:nvPicPr>
        <p:blipFill>
          <a:blip r:embed="rId3">
            <a:alphaModFix/>
          </a:blip>
          <a:stretch>
            <a:fillRect/>
          </a:stretch>
        </p:blipFill>
        <p:spPr>
          <a:xfrm>
            <a:off x="2955450" y="880850"/>
            <a:ext cx="3233110" cy="4037199"/>
          </a:xfrm>
          <a:prstGeom prst="rect">
            <a:avLst/>
          </a:prstGeom>
          <a:noFill/>
          <a:ln>
            <a:noFill/>
          </a:ln>
        </p:spPr>
      </p:pic>
      <p:sp>
        <p:nvSpPr>
          <p:cNvPr id="64" name="Google Shape;64;p14">
            <a:hlinkClick r:id="rId4"/>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79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fade">
                                      <p:cBhvr>
                                        <p:cTn id="1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68"/>
        <p:cNvGrpSpPr/>
        <p:nvPr/>
      </p:nvGrpSpPr>
      <p:grpSpPr>
        <a:xfrm>
          <a:off x="0" y="0"/>
          <a:ext cx="0" cy="0"/>
          <a:chOff x="0" y="0"/>
          <a:chExt cx="0" cy="0"/>
        </a:xfrm>
      </p:grpSpPr>
      <p:sp>
        <p:nvSpPr>
          <p:cNvPr id="69" name="Google Shape;69;p15"/>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 name="Google Shape;70;p15"/>
          <p:cNvSpPr txBox="1"/>
          <p:nvPr/>
        </p:nvSpPr>
        <p:spPr>
          <a:xfrm>
            <a:off x="161250" y="161150"/>
            <a:ext cx="8823300" cy="483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2000">
              <a:solidFill>
                <a:srgbClr val="FFFFFF"/>
              </a:solidFill>
            </a:endParaRPr>
          </a:p>
        </p:txBody>
      </p:sp>
      <p:sp>
        <p:nvSpPr>
          <p:cNvPr id="71" name="Google Shape;71;p15"/>
          <p:cNvSpPr txBox="1"/>
          <p:nvPr/>
        </p:nvSpPr>
        <p:spPr>
          <a:xfrm>
            <a:off x="161200" y="161150"/>
            <a:ext cx="8823300" cy="921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rPr>
              <a:t>Geocentric Vs Heliocentric Theory</a:t>
            </a:r>
            <a:endParaRPr sz="2400">
              <a:solidFill>
                <a:srgbClr val="FFFFFF"/>
              </a:solidFill>
            </a:endParaRPr>
          </a:p>
        </p:txBody>
      </p:sp>
      <p:sp>
        <p:nvSpPr>
          <p:cNvPr id="72" name="Google Shape;72;p15"/>
          <p:cNvSpPr txBox="1"/>
          <p:nvPr/>
        </p:nvSpPr>
        <p:spPr>
          <a:xfrm>
            <a:off x="313900" y="1083050"/>
            <a:ext cx="4258200" cy="39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dirty="0">
                <a:solidFill>
                  <a:srgbClr val="FFFFFF"/>
                </a:solidFill>
              </a:rPr>
              <a:t>Geocentric Theory</a:t>
            </a:r>
            <a:endParaRPr sz="2000" dirty="0">
              <a:solidFill>
                <a:srgbClr val="FFFFFF"/>
              </a:solidFill>
            </a:endParaRPr>
          </a:p>
          <a:p>
            <a:pPr marL="0" lvl="0" indent="0" algn="l" rtl="0">
              <a:lnSpc>
                <a:spcPct val="200000"/>
              </a:lnSpc>
              <a:spcBef>
                <a:spcPts val="0"/>
              </a:spcBef>
              <a:spcAft>
                <a:spcPts val="0"/>
              </a:spcAft>
              <a:buNone/>
            </a:pPr>
            <a:endParaRPr sz="2000" dirty="0">
              <a:solidFill>
                <a:srgbClr val="FFFFFF"/>
              </a:solidFill>
            </a:endParaRPr>
          </a:p>
          <a:p>
            <a:pPr marL="0" lvl="0" indent="0" algn="ctr" rtl="0">
              <a:lnSpc>
                <a:spcPct val="200000"/>
              </a:lnSpc>
              <a:spcBef>
                <a:spcPts val="0"/>
              </a:spcBef>
              <a:spcAft>
                <a:spcPts val="0"/>
              </a:spcAft>
              <a:buNone/>
            </a:pPr>
            <a:r>
              <a:rPr lang="en" sz="2000" dirty="0">
                <a:solidFill>
                  <a:srgbClr val="FFFFFF"/>
                </a:solidFill>
              </a:rPr>
              <a:t>Before 16th century, it was believed that the Earth remains at the centre of the Universe and all other celestial body go around it</a:t>
            </a:r>
            <a:endParaRPr sz="2000" dirty="0">
              <a:solidFill>
                <a:srgbClr val="FFFFFF"/>
              </a:solidFill>
            </a:endParaRPr>
          </a:p>
        </p:txBody>
      </p:sp>
      <p:sp>
        <p:nvSpPr>
          <p:cNvPr id="73" name="Google Shape;73;p15"/>
          <p:cNvSpPr txBox="1"/>
          <p:nvPr/>
        </p:nvSpPr>
        <p:spPr>
          <a:xfrm>
            <a:off x="4572000" y="1083050"/>
            <a:ext cx="4412400" cy="39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dirty="0">
                <a:solidFill>
                  <a:srgbClr val="FFFFFF"/>
                </a:solidFill>
              </a:rPr>
              <a:t>Heliocentric Theory</a:t>
            </a:r>
            <a:endParaRPr sz="2000" dirty="0">
              <a:solidFill>
                <a:srgbClr val="FFFFFF"/>
              </a:solidFill>
            </a:endParaRPr>
          </a:p>
          <a:p>
            <a:pPr marL="0" lvl="0" indent="0" algn="l" rtl="0">
              <a:lnSpc>
                <a:spcPct val="200000"/>
              </a:lnSpc>
              <a:spcBef>
                <a:spcPts val="0"/>
              </a:spcBef>
              <a:spcAft>
                <a:spcPts val="0"/>
              </a:spcAft>
              <a:buNone/>
            </a:pPr>
            <a:endParaRPr sz="2000" dirty="0">
              <a:solidFill>
                <a:srgbClr val="FFFFFF"/>
              </a:solidFill>
            </a:endParaRPr>
          </a:p>
          <a:p>
            <a:pPr marL="0" lvl="0" indent="0" algn="l" rtl="0">
              <a:lnSpc>
                <a:spcPct val="200000"/>
              </a:lnSpc>
              <a:spcBef>
                <a:spcPts val="0"/>
              </a:spcBef>
              <a:spcAft>
                <a:spcPts val="0"/>
              </a:spcAft>
              <a:buNone/>
            </a:pPr>
            <a:r>
              <a:rPr lang="en" sz="2000" dirty="0">
                <a:solidFill>
                  <a:srgbClr val="FFFFFF"/>
                </a:solidFill>
              </a:rPr>
              <a:t>After 16th century, people around the world started to believe that The Sun remains at the centre and planets and satellites go around it.</a:t>
            </a:r>
            <a:endParaRPr sz="2000" dirty="0">
              <a:solidFill>
                <a:srgbClr val="FFFFFF"/>
              </a:solidFill>
            </a:endParaRPr>
          </a:p>
          <a:p>
            <a:pPr marL="0" lvl="0" indent="0" algn="l" rtl="0">
              <a:lnSpc>
                <a:spcPct val="200000"/>
              </a:lnSpc>
              <a:spcBef>
                <a:spcPts val="0"/>
              </a:spcBef>
              <a:spcAft>
                <a:spcPts val="0"/>
              </a:spcAft>
              <a:buNone/>
            </a:pPr>
            <a:endParaRPr sz="2000" dirty="0">
              <a:solidFill>
                <a:srgbClr val="FFFFFF"/>
              </a:solidFill>
            </a:endParaRPr>
          </a:p>
          <a:p>
            <a:pPr marL="0" lvl="0" indent="0" algn="l" rtl="0">
              <a:lnSpc>
                <a:spcPct val="150000"/>
              </a:lnSpc>
              <a:spcBef>
                <a:spcPts val="0"/>
              </a:spcBef>
              <a:spcAft>
                <a:spcPts val="0"/>
              </a:spcAft>
              <a:buNone/>
            </a:pPr>
            <a:endParaRPr sz="2000" dirty="0">
              <a:solidFill>
                <a:srgbClr val="FFFFFF"/>
              </a:solidFill>
            </a:endParaRPr>
          </a:p>
          <a:p>
            <a:pPr marL="0" lvl="0" indent="0" algn="ctr" rtl="0">
              <a:spcBef>
                <a:spcPts val="0"/>
              </a:spcBef>
              <a:spcAft>
                <a:spcPts val="0"/>
              </a:spcAft>
              <a:buNone/>
            </a:pPr>
            <a:endParaRPr sz="20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
                                            <p:txEl>
                                              <p:pRg st="0" end="0"/>
                                            </p:txEl>
                                          </p:spTgt>
                                        </p:tgtEl>
                                        <p:attrNameLst>
                                          <p:attrName>style.visibility</p:attrName>
                                        </p:attrNameLst>
                                      </p:cBhvr>
                                      <p:to>
                                        <p:strVal val="visible"/>
                                      </p:to>
                                    </p:set>
                                    <p:animEffect transition="in" filter="fade">
                                      <p:cBhvr>
                                        <p:cTn id="12" dur="1000"/>
                                        <p:tgtEl>
                                          <p:spTgt spid="7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
                                            <p:txEl>
                                              <p:pRg st="2" end="2"/>
                                            </p:txEl>
                                          </p:spTgt>
                                        </p:tgtEl>
                                        <p:attrNameLst>
                                          <p:attrName>style.visibility</p:attrName>
                                        </p:attrNameLst>
                                      </p:cBhvr>
                                      <p:to>
                                        <p:strVal val="visible"/>
                                      </p:to>
                                    </p:set>
                                    <p:animEffect transition="in" filter="fade">
                                      <p:cBhvr>
                                        <p:cTn id="17" dur="1000"/>
                                        <p:tgtEl>
                                          <p:spTgt spid="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3">
                                            <p:txEl>
                                              <p:pRg st="0" end="0"/>
                                            </p:txEl>
                                          </p:spTgt>
                                        </p:tgtEl>
                                        <p:attrNameLst>
                                          <p:attrName>style.visibility</p:attrName>
                                        </p:attrNameLst>
                                      </p:cBhvr>
                                      <p:to>
                                        <p:strVal val="visible"/>
                                      </p:to>
                                    </p:set>
                                    <p:animEffect transition="in" filter="fade">
                                      <p:cBhvr>
                                        <p:cTn id="22" dur="1000"/>
                                        <p:tgtEl>
                                          <p:spTgt spid="7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3">
                                            <p:txEl>
                                              <p:pRg st="2" end="2"/>
                                            </p:txEl>
                                          </p:spTgt>
                                        </p:tgtEl>
                                        <p:attrNameLst>
                                          <p:attrName>style.visibility</p:attrName>
                                        </p:attrNameLst>
                                      </p:cBhvr>
                                      <p:to>
                                        <p:strVal val="visible"/>
                                      </p:to>
                                    </p:set>
                                    <p:animEffect transition="in" filter="fade">
                                      <p:cBhvr>
                                        <p:cTn id="27" dur="1000"/>
                                        <p:tgtEl>
                                          <p:spTgt spid="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77"/>
        <p:cNvGrpSpPr/>
        <p:nvPr/>
      </p:nvGrpSpPr>
      <p:grpSpPr>
        <a:xfrm>
          <a:off x="0" y="0"/>
          <a:ext cx="0" cy="0"/>
          <a:chOff x="0" y="0"/>
          <a:chExt cx="0" cy="0"/>
        </a:xfrm>
      </p:grpSpPr>
      <p:sp>
        <p:nvSpPr>
          <p:cNvPr id="78" name="Google Shape;78;p16"/>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 name="Google Shape;79;p16"/>
          <p:cNvSpPr txBox="1"/>
          <p:nvPr/>
        </p:nvSpPr>
        <p:spPr>
          <a:xfrm>
            <a:off x="161250" y="161150"/>
            <a:ext cx="8823300" cy="483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n" sz="2000" u="sng">
                <a:solidFill>
                  <a:srgbClr val="FFFFFF"/>
                </a:solidFill>
              </a:rPr>
              <a:t>Essential question</a:t>
            </a:r>
            <a:r>
              <a:rPr lang="en" sz="2000">
                <a:solidFill>
                  <a:srgbClr val="FFFFFF"/>
                </a:solidFill>
              </a:rPr>
              <a:t>: Have you ever thought what would be the reason that the Earth always revolves around the Sun keeping equidistant.</a:t>
            </a:r>
            <a:endParaRPr sz="2000">
              <a:solidFill>
                <a:srgbClr val="FFFFFF"/>
              </a:solidFill>
            </a:endParaRPr>
          </a:p>
          <a:p>
            <a:pPr marL="0" lvl="0" indent="0" algn="just" rtl="0">
              <a:spcBef>
                <a:spcPts val="0"/>
              </a:spcBef>
              <a:spcAft>
                <a:spcPts val="0"/>
              </a:spcAft>
              <a:buNone/>
            </a:pPr>
            <a:endParaRPr sz="2000">
              <a:solidFill>
                <a:srgbClr val="FFFFFF"/>
              </a:solidFill>
            </a:endParaRPr>
          </a:p>
          <a:p>
            <a:pPr marL="0" lvl="0" indent="0" algn="just" rtl="0">
              <a:lnSpc>
                <a:spcPct val="115000"/>
              </a:lnSpc>
              <a:spcBef>
                <a:spcPts val="0"/>
              </a:spcBef>
              <a:spcAft>
                <a:spcPts val="0"/>
              </a:spcAft>
              <a:buNone/>
            </a:pPr>
            <a:r>
              <a:rPr lang="en" sz="2000">
                <a:solidFill>
                  <a:srgbClr val="FFFFFF"/>
                </a:solidFill>
              </a:rPr>
              <a:t>The external agency that changes or tends to change the state of a body is called force.</a:t>
            </a:r>
            <a:endParaRPr sz="2000">
              <a:solidFill>
                <a:srgbClr val="FFFFFF"/>
              </a:solidFill>
            </a:endParaRPr>
          </a:p>
          <a:p>
            <a:pPr marL="0" lvl="0" indent="0" algn="just" rtl="0">
              <a:spcBef>
                <a:spcPts val="0"/>
              </a:spcBef>
              <a:spcAft>
                <a:spcPts val="0"/>
              </a:spcAft>
              <a:buNone/>
            </a:pPr>
            <a:endParaRPr sz="2000">
              <a:solidFill>
                <a:srgbClr val="FFFFFF"/>
              </a:solidFill>
            </a:endParaRPr>
          </a:p>
          <a:p>
            <a:pPr marL="0" lvl="0" indent="0" algn="just" rtl="0">
              <a:spcBef>
                <a:spcPts val="0"/>
              </a:spcBef>
              <a:spcAft>
                <a:spcPts val="0"/>
              </a:spcAft>
              <a:buNone/>
            </a:pPr>
            <a:r>
              <a:rPr lang="en" sz="2000">
                <a:solidFill>
                  <a:srgbClr val="FFFFFF"/>
                </a:solidFill>
              </a:rPr>
              <a:t>Force are of many types: Frictional, Mechanical …………..</a:t>
            </a:r>
            <a:endParaRPr sz="2000">
              <a:solidFill>
                <a:srgbClr val="FFFFFF"/>
              </a:solidFill>
            </a:endParaRPr>
          </a:p>
          <a:p>
            <a:pPr marL="0" lvl="0" indent="0" algn="just" rtl="0">
              <a:spcBef>
                <a:spcPts val="0"/>
              </a:spcBef>
              <a:spcAft>
                <a:spcPts val="0"/>
              </a:spcAft>
              <a:buNone/>
            </a:pPr>
            <a:endParaRPr sz="2000">
              <a:solidFill>
                <a:srgbClr val="FFFFFF"/>
              </a:solidFill>
            </a:endParaRPr>
          </a:p>
          <a:p>
            <a:pPr marL="0" lvl="0" indent="0" algn="just" rtl="0">
              <a:spcBef>
                <a:spcPts val="0"/>
              </a:spcBef>
              <a:spcAft>
                <a:spcPts val="0"/>
              </a:spcAft>
              <a:buNone/>
            </a:pPr>
            <a:r>
              <a:rPr lang="en" sz="2000">
                <a:solidFill>
                  <a:srgbClr val="FFFFFF"/>
                </a:solidFill>
              </a:rPr>
              <a:t>Out of many one is </a:t>
            </a:r>
            <a:r>
              <a:rPr lang="en" sz="2000" b="1">
                <a:solidFill>
                  <a:srgbClr val="FFFFFF"/>
                </a:solidFill>
              </a:rPr>
              <a:t>gravitational force</a:t>
            </a:r>
            <a:r>
              <a:rPr lang="en" sz="2000">
                <a:solidFill>
                  <a:srgbClr val="FFFFFF"/>
                </a:solidFill>
              </a:rPr>
              <a:t> or simply </a:t>
            </a:r>
            <a:r>
              <a:rPr lang="en" sz="2000" b="1">
                <a:solidFill>
                  <a:srgbClr val="FFFFFF"/>
                </a:solidFill>
              </a:rPr>
              <a:t>gravitation</a:t>
            </a:r>
            <a:endParaRPr sz="2000" b="1">
              <a:solidFill>
                <a:srgbClr val="FFFFFF"/>
              </a:solidFill>
            </a:endParaRPr>
          </a:p>
          <a:p>
            <a:pPr marL="0" lvl="0" indent="0" algn="just" rtl="0">
              <a:spcBef>
                <a:spcPts val="0"/>
              </a:spcBef>
              <a:spcAft>
                <a:spcPts val="0"/>
              </a:spcAft>
              <a:buNone/>
            </a:pPr>
            <a:endParaRPr sz="2000">
              <a:solidFill>
                <a:srgbClr val="FFFFFF"/>
              </a:solidFill>
            </a:endParaRPr>
          </a:p>
          <a:p>
            <a:pPr marL="0" lvl="0" indent="0" algn="just" rtl="0">
              <a:lnSpc>
                <a:spcPct val="115000"/>
              </a:lnSpc>
              <a:spcBef>
                <a:spcPts val="0"/>
              </a:spcBef>
              <a:spcAft>
                <a:spcPts val="0"/>
              </a:spcAft>
              <a:buNone/>
            </a:pPr>
            <a:r>
              <a:rPr lang="en" sz="2000">
                <a:solidFill>
                  <a:srgbClr val="FFFFFF"/>
                </a:solidFill>
              </a:rPr>
              <a:t>Gravitation is defined as the mutual force of attraction between any two objects of this Universe because of their masses which attracts them to each other.</a:t>
            </a:r>
            <a:endParaRPr sz="20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animEffect transition="in" filter="fade">
                                      <p:cBhvr>
                                        <p:cTn id="7" dur="1000"/>
                                        <p:tgtEl>
                                          <p:spTgt spid="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
                                            <p:txEl>
                                              <p:pRg st="2" end="2"/>
                                            </p:txEl>
                                          </p:spTgt>
                                        </p:tgtEl>
                                        <p:attrNameLst>
                                          <p:attrName>style.visibility</p:attrName>
                                        </p:attrNameLst>
                                      </p:cBhvr>
                                      <p:to>
                                        <p:strVal val="visible"/>
                                      </p:to>
                                    </p:set>
                                    <p:animEffect transition="in" filter="fade">
                                      <p:cBhvr>
                                        <p:cTn id="12" dur="1000"/>
                                        <p:tgtEl>
                                          <p:spTgt spid="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
                                            <p:txEl>
                                              <p:pRg st="4" end="4"/>
                                            </p:txEl>
                                          </p:spTgt>
                                        </p:tgtEl>
                                        <p:attrNameLst>
                                          <p:attrName>style.visibility</p:attrName>
                                        </p:attrNameLst>
                                      </p:cBhvr>
                                      <p:to>
                                        <p:strVal val="visible"/>
                                      </p:to>
                                    </p:set>
                                    <p:animEffect transition="in" filter="fade">
                                      <p:cBhvr>
                                        <p:cTn id="17" dur="1000"/>
                                        <p:tgtEl>
                                          <p:spTgt spid="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
                                            <p:txEl>
                                              <p:pRg st="6" end="6"/>
                                            </p:txEl>
                                          </p:spTgt>
                                        </p:tgtEl>
                                        <p:attrNameLst>
                                          <p:attrName>style.visibility</p:attrName>
                                        </p:attrNameLst>
                                      </p:cBhvr>
                                      <p:to>
                                        <p:strVal val="visible"/>
                                      </p:to>
                                    </p:set>
                                    <p:animEffect transition="in" filter="fade">
                                      <p:cBhvr>
                                        <p:cTn id="22" dur="1000"/>
                                        <p:tgtEl>
                                          <p:spTgt spid="7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9">
                                            <p:txEl>
                                              <p:pRg st="8" end="8"/>
                                            </p:txEl>
                                          </p:spTgt>
                                        </p:tgtEl>
                                        <p:attrNameLst>
                                          <p:attrName>style.visibility</p:attrName>
                                        </p:attrNameLst>
                                      </p:cBhvr>
                                      <p:to>
                                        <p:strVal val="visible"/>
                                      </p:to>
                                    </p:set>
                                    <p:animEffect transition="in" filter="fade">
                                      <p:cBhvr>
                                        <p:cTn id="27" dur="1000"/>
                                        <p:tgtEl>
                                          <p:spTgt spid="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83"/>
        <p:cNvGrpSpPr/>
        <p:nvPr/>
      </p:nvGrpSpPr>
      <p:grpSpPr>
        <a:xfrm>
          <a:off x="0" y="0"/>
          <a:ext cx="0" cy="0"/>
          <a:chOff x="0" y="0"/>
          <a:chExt cx="0" cy="0"/>
        </a:xfrm>
      </p:grpSpPr>
      <p:sp>
        <p:nvSpPr>
          <p:cNvPr id="84" name="Google Shape;84;p17"/>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 name="Google Shape;85;p17"/>
          <p:cNvSpPr txBox="1"/>
          <p:nvPr/>
        </p:nvSpPr>
        <p:spPr>
          <a:xfrm>
            <a:off x="161250" y="161150"/>
            <a:ext cx="8823300" cy="4834800"/>
          </a:xfrm>
          <a:prstGeom prst="rect">
            <a:avLst/>
          </a:prstGeom>
          <a:noFill/>
          <a:ln>
            <a:noFill/>
          </a:ln>
        </p:spPr>
        <p:txBody>
          <a:bodyPr spcFirstLastPara="1" wrap="square" lIns="91425" tIns="91425" rIns="91425" bIns="91425" anchor="t" anchorCtr="0">
            <a:noAutofit/>
          </a:bodyPr>
          <a:lstStyle/>
          <a:p>
            <a:pPr marL="0" lvl="0" indent="0" algn="just" rtl="0">
              <a:lnSpc>
                <a:spcPct val="150000"/>
              </a:lnSpc>
              <a:spcBef>
                <a:spcPts val="0"/>
              </a:spcBef>
              <a:spcAft>
                <a:spcPts val="0"/>
              </a:spcAft>
              <a:buNone/>
            </a:pPr>
            <a:r>
              <a:rPr lang="en" sz="2000" dirty="0">
                <a:solidFill>
                  <a:srgbClr val="FFFFFF"/>
                </a:solidFill>
              </a:rPr>
              <a:t>e.g. bet</a:t>
            </a:r>
            <a:r>
              <a:rPr lang="en" sz="2000" baseline="30000" dirty="0">
                <a:solidFill>
                  <a:srgbClr val="FFFFFF"/>
                </a:solidFill>
              </a:rPr>
              <a:t>n</a:t>
            </a:r>
            <a:r>
              <a:rPr lang="en" sz="2000" dirty="0">
                <a:solidFill>
                  <a:srgbClr val="FFFFFF"/>
                </a:solidFill>
              </a:rPr>
              <a:t> The Earth and the Moon, there is presence a force of attraction which attracts both Earth and Moon to each other. It is known as the gravitation (force of attraction) bet</a:t>
            </a:r>
            <a:r>
              <a:rPr lang="en" sz="2000" baseline="30000" dirty="0">
                <a:solidFill>
                  <a:srgbClr val="FFFFFF"/>
                </a:solidFill>
              </a:rPr>
              <a:t>n</a:t>
            </a:r>
            <a:r>
              <a:rPr lang="en" sz="2000" dirty="0">
                <a:solidFill>
                  <a:srgbClr val="FFFFFF"/>
                </a:solidFill>
              </a:rPr>
              <a:t> the Earth and the Moon.</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This force is Universal.</a:t>
            </a:r>
            <a:endParaRPr sz="2000" dirty="0">
              <a:solidFill>
                <a:srgbClr val="FFFFFF"/>
              </a:solidFill>
            </a:endParaRPr>
          </a:p>
          <a:p>
            <a:pPr marL="0" lvl="0" indent="0" algn="l" rtl="0">
              <a:lnSpc>
                <a:spcPct val="150000"/>
              </a:lnSpc>
              <a:spcBef>
                <a:spcPts val="0"/>
              </a:spcBef>
              <a:spcAft>
                <a:spcPts val="0"/>
              </a:spcAft>
              <a:buNone/>
            </a:pPr>
            <a:r>
              <a:rPr lang="en" sz="2000" b="1" u="sng" dirty="0">
                <a:solidFill>
                  <a:srgbClr val="FFFFFF"/>
                </a:solidFill>
              </a:rPr>
              <a:t>Laws of gravitation</a:t>
            </a:r>
            <a:endParaRPr sz="2000" b="1" u="sng"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Newton’s universal law of gravitation states that:</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The force of attraction bet</a:t>
            </a:r>
            <a:r>
              <a:rPr lang="en" sz="2000" baseline="30000" dirty="0">
                <a:solidFill>
                  <a:srgbClr val="FFFFFF"/>
                </a:solidFill>
              </a:rPr>
              <a:t>n </a:t>
            </a:r>
            <a:r>
              <a:rPr lang="en" sz="2000" dirty="0">
                <a:solidFill>
                  <a:srgbClr val="FFFFFF"/>
                </a:solidFill>
              </a:rPr>
              <a:t>any two objects in this universe is</a:t>
            </a:r>
            <a:endParaRPr sz="2000" dirty="0">
              <a:solidFill>
                <a:srgbClr val="FFFFFF"/>
              </a:solidFill>
            </a:endParaRPr>
          </a:p>
          <a:p>
            <a:pPr marL="457200" lvl="0" indent="-355600" algn="l" rtl="0">
              <a:lnSpc>
                <a:spcPct val="150000"/>
              </a:lnSpc>
              <a:spcBef>
                <a:spcPts val="0"/>
              </a:spcBef>
              <a:spcAft>
                <a:spcPts val="0"/>
              </a:spcAft>
              <a:buClr>
                <a:srgbClr val="FFFFFF"/>
              </a:buClr>
              <a:buSzPts val="2000"/>
              <a:buAutoNum type="arabicPeriod"/>
            </a:pPr>
            <a:r>
              <a:rPr lang="en" sz="2000" dirty="0">
                <a:solidFill>
                  <a:srgbClr val="FFFFFF"/>
                </a:solidFill>
              </a:rPr>
              <a:t>Directly proportional to the product of their masses</a:t>
            </a:r>
            <a:endParaRPr sz="2000" dirty="0">
              <a:solidFill>
                <a:srgbClr val="FFFFFF"/>
              </a:solidFill>
            </a:endParaRPr>
          </a:p>
          <a:p>
            <a:pPr marL="457200" lvl="0" indent="-355600" algn="l" rtl="0">
              <a:lnSpc>
                <a:spcPct val="150000"/>
              </a:lnSpc>
              <a:spcBef>
                <a:spcPts val="0"/>
              </a:spcBef>
              <a:spcAft>
                <a:spcPts val="0"/>
              </a:spcAft>
              <a:buClr>
                <a:srgbClr val="FFFFFF"/>
              </a:buClr>
              <a:buSzPts val="2000"/>
              <a:buAutoNum type="arabicPeriod"/>
            </a:pPr>
            <a:r>
              <a:rPr lang="en" sz="2000" dirty="0">
                <a:solidFill>
                  <a:srgbClr val="FFFFFF"/>
                </a:solidFill>
              </a:rPr>
              <a:t>Indirectly (inversely)  proportional to the square distance bet</a:t>
            </a:r>
            <a:r>
              <a:rPr lang="en" sz="2000" baseline="30000" dirty="0">
                <a:solidFill>
                  <a:srgbClr val="FFFFFF"/>
                </a:solidFill>
              </a:rPr>
              <a:t>n</a:t>
            </a:r>
            <a:r>
              <a:rPr lang="en" sz="2000" dirty="0">
                <a:solidFill>
                  <a:srgbClr val="FFFFFF"/>
                </a:solidFill>
              </a:rPr>
              <a:t> them</a:t>
            </a:r>
            <a:endParaRPr sz="2000" dirty="0">
              <a:solidFill>
                <a:srgbClr val="FFFFFF"/>
              </a:solidFill>
            </a:endParaRPr>
          </a:p>
          <a:p>
            <a:pPr marL="0" lvl="0" indent="0" algn="l" rtl="0">
              <a:lnSpc>
                <a:spcPct val="150000"/>
              </a:lnSpc>
              <a:spcBef>
                <a:spcPts val="0"/>
              </a:spcBef>
              <a:spcAft>
                <a:spcPts val="0"/>
              </a:spcAft>
              <a:buNone/>
            </a:pPr>
            <a:endParaRPr sz="20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animEffect transition="in" filter="fade">
                                      <p:cBhvr>
                                        <p:cTn id="7" dur="1000"/>
                                        <p:tgtEl>
                                          <p:spTgt spid="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5">
                                            <p:txEl>
                                              <p:pRg st="1" end="1"/>
                                            </p:txEl>
                                          </p:spTgt>
                                        </p:tgtEl>
                                        <p:attrNameLst>
                                          <p:attrName>style.visibility</p:attrName>
                                        </p:attrNameLst>
                                      </p:cBhvr>
                                      <p:to>
                                        <p:strVal val="visible"/>
                                      </p:to>
                                    </p:set>
                                    <p:animEffect transition="in" filter="fade">
                                      <p:cBhvr>
                                        <p:cTn id="12" dur="1000"/>
                                        <p:tgtEl>
                                          <p:spTgt spid="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5">
                                            <p:txEl>
                                              <p:pRg st="2" end="2"/>
                                            </p:txEl>
                                          </p:spTgt>
                                        </p:tgtEl>
                                        <p:attrNameLst>
                                          <p:attrName>style.visibility</p:attrName>
                                        </p:attrNameLst>
                                      </p:cBhvr>
                                      <p:to>
                                        <p:strVal val="visible"/>
                                      </p:to>
                                    </p:set>
                                    <p:animEffect transition="in" filter="fade">
                                      <p:cBhvr>
                                        <p:cTn id="17" dur="1000"/>
                                        <p:tgtEl>
                                          <p:spTgt spid="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5">
                                            <p:txEl>
                                              <p:pRg st="3" end="3"/>
                                            </p:txEl>
                                          </p:spTgt>
                                        </p:tgtEl>
                                        <p:attrNameLst>
                                          <p:attrName>style.visibility</p:attrName>
                                        </p:attrNameLst>
                                      </p:cBhvr>
                                      <p:to>
                                        <p:strVal val="visible"/>
                                      </p:to>
                                    </p:set>
                                    <p:animEffect transition="in" filter="fade">
                                      <p:cBhvr>
                                        <p:cTn id="22" dur="1000"/>
                                        <p:tgtEl>
                                          <p:spTgt spid="8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5">
                                            <p:txEl>
                                              <p:pRg st="4" end="4"/>
                                            </p:txEl>
                                          </p:spTgt>
                                        </p:tgtEl>
                                        <p:attrNameLst>
                                          <p:attrName>style.visibility</p:attrName>
                                        </p:attrNameLst>
                                      </p:cBhvr>
                                      <p:to>
                                        <p:strVal val="visible"/>
                                      </p:to>
                                    </p:set>
                                    <p:animEffect transition="in" filter="fade">
                                      <p:cBhvr>
                                        <p:cTn id="27" dur="1000"/>
                                        <p:tgtEl>
                                          <p:spTgt spid="8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5">
                                            <p:txEl>
                                              <p:pRg st="5" end="5"/>
                                            </p:txEl>
                                          </p:spTgt>
                                        </p:tgtEl>
                                        <p:attrNameLst>
                                          <p:attrName>style.visibility</p:attrName>
                                        </p:attrNameLst>
                                      </p:cBhvr>
                                      <p:to>
                                        <p:strVal val="visible"/>
                                      </p:to>
                                    </p:set>
                                    <p:animEffect transition="in" filter="fade">
                                      <p:cBhvr>
                                        <p:cTn id="32" dur="1000"/>
                                        <p:tgtEl>
                                          <p:spTgt spid="8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5">
                                            <p:txEl>
                                              <p:pRg st="6" end="6"/>
                                            </p:txEl>
                                          </p:spTgt>
                                        </p:tgtEl>
                                        <p:attrNameLst>
                                          <p:attrName>style.visibility</p:attrName>
                                        </p:attrNameLst>
                                      </p:cBhvr>
                                      <p:to>
                                        <p:strVal val="visible"/>
                                      </p:to>
                                    </p:set>
                                    <p:animEffect transition="in" filter="fade">
                                      <p:cBhvr>
                                        <p:cTn id="37" dur="1000"/>
                                        <p:tgtEl>
                                          <p:spTgt spid="8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89"/>
        <p:cNvGrpSpPr/>
        <p:nvPr/>
      </p:nvGrpSpPr>
      <p:grpSpPr>
        <a:xfrm>
          <a:off x="0" y="0"/>
          <a:ext cx="0" cy="0"/>
          <a:chOff x="0" y="0"/>
          <a:chExt cx="0" cy="0"/>
        </a:xfrm>
      </p:grpSpPr>
      <p:sp>
        <p:nvSpPr>
          <p:cNvPr id="90" name="Google Shape;90;p18"/>
          <p:cNvSpPr txBox="1"/>
          <p:nvPr/>
        </p:nvSpPr>
        <p:spPr>
          <a:xfrm>
            <a:off x="161150" y="166796"/>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2000" dirty="0">
                <a:solidFill>
                  <a:srgbClr val="FFFFFF"/>
                </a:solidFill>
              </a:rPr>
              <a:t>Mathematically,</a:t>
            </a:r>
            <a:endParaRPr sz="2000"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dirty="0">
                <a:solidFill>
                  <a:srgbClr val="FFFFFF"/>
                </a:solidFill>
              </a:rPr>
              <a:t>F ∝ M</a:t>
            </a:r>
            <a:r>
              <a:rPr lang="en" sz="2000" baseline="-25000" dirty="0">
                <a:solidFill>
                  <a:srgbClr val="FFFFFF"/>
                </a:solidFill>
              </a:rPr>
              <a:t>1</a:t>
            </a:r>
            <a:r>
              <a:rPr lang="en" sz="2000" dirty="0">
                <a:solidFill>
                  <a:srgbClr val="FFFFFF"/>
                </a:solidFill>
              </a:rPr>
              <a:t> x M</a:t>
            </a:r>
            <a:r>
              <a:rPr lang="en" sz="2000" baseline="-25000" dirty="0">
                <a:solidFill>
                  <a:srgbClr val="FFFFFF"/>
                </a:solidFill>
              </a:rPr>
              <a:t>2</a:t>
            </a:r>
            <a:r>
              <a:rPr lang="en" sz="2000" dirty="0">
                <a:solidFill>
                  <a:srgbClr val="FFFFFF"/>
                </a:solidFill>
              </a:rPr>
              <a:t> </a:t>
            </a:r>
            <a:endParaRPr sz="2000" dirty="0">
              <a:solidFill>
                <a:srgbClr val="FFFFFF"/>
              </a:solidFill>
            </a:endParaRPr>
          </a:p>
          <a:p>
            <a:pPr marL="0" lvl="0" indent="0" algn="l" rtl="0">
              <a:lnSpc>
                <a:spcPct val="150000"/>
              </a:lnSpc>
              <a:spcBef>
                <a:spcPts val="0"/>
              </a:spcBef>
              <a:spcAft>
                <a:spcPts val="0"/>
              </a:spcAft>
              <a:buNone/>
            </a:pP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F ∝ 1/d</a:t>
            </a:r>
            <a:r>
              <a:rPr lang="en" sz="2000" baseline="30000" dirty="0">
                <a:solidFill>
                  <a:srgbClr val="FFFFFF"/>
                </a:solidFill>
              </a:rPr>
              <a:t>2</a:t>
            </a:r>
            <a:endParaRPr sz="2000" baseline="30000" dirty="0">
              <a:solidFill>
                <a:srgbClr val="FFFFFF"/>
              </a:solidFill>
            </a:endParaRPr>
          </a:p>
          <a:p>
            <a:pPr marL="0" lvl="0" indent="0" algn="l" rtl="0">
              <a:lnSpc>
                <a:spcPct val="150000"/>
              </a:lnSpc>
              <a:spcBef>
                <a:spcPts val="0"/>
              </a:spcBef>
              <a:spcAft>
                <a:spcPts val="0"/>
              </a:spcAft>
              <a:buClr>
                <a:schemeClr val="dk1"/>
              </a:buClr>
              <a:buSzPts val="1100"/>
              <a:buFont typeface="Arial"/>
              <a:buNone/>
            </a:pPr>
            <a:endParaRPr sz="2000"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dirty="0">
                <a:solidFill>
                  <a:srgbClr val="FFFFFF"/>
                </a:solidFill>
              </a:rPr>
              <a:t>F </a:t>
            </a:r>
            <a:r>
              <a:rPr lang="en" sz="2000" dirty="0">
                <a:solidFill>
                  <a:schemeClr val="lt1"/>
                </a:solidFill>
              </a:rPr>
              <a:t>∝</a:t>
            </a:r>
            <a:r>
              <a:rPr lang="en" sz="2000" dirty="0">
                <a:solidFill>
                  <a:srgbClr val="FFFFFF"/>
                </a:solidFill>
              </a:rPr>
              <a:t> </a:t>
            </a:r>
            <a:endParaRPr sz="2000" dirty="0">
              <a:solidFill>
                <a:srgbClr val="FFFFFF"/>
              </a:solidFill>
            </a:endParaRPr>
          </a:p>
          <a:p>
            <a:pPr marL="0" lvl="0" indent="0" algn="l" rtl="0">
              <a:lnSpc>
                <a:spcPct val="150000"/>
              </a:lnSpc>
              <a:spcBef>
                <a:spcPts val="0"/>
              </a:spcBef>
              <a:spcAft>
                <a:spcPts val="0"/>
              </a:spcAft>
              <a:buClr>
                <a:schemeClr val="dk1"/>
              </a:buClr>
              <a:buSzPts val="1100"/>
              <a:buFont typeface="Arial"/>
              <a:buNone/>
            </a:pPr>
            <a:endParaRPr sz="2000"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dirty="0">
                <a:solidFill>
                  <a:schemeClr val="lt1"/>
                </a:solidFill>
              </a:rPr>
              <a:t>F =</a:t>
            </a:r>
            <a:endParaRPr sz="2000" dirty="0">
              <a:solidFill>
                <a:srgbClr val="FFFFFF"/>
              </a:solidFill>
            </a:endParaRPr>
          </a:p>
          <a:p>
            <a:pPr marL="0" lvl="0" indent="0" algn="l" rtl="0">
              <a:spcBef>
                <a:spcPts val="0"/>
              </a:spcBef>
              <a:spcAft>
                <a:spcPts val="0"/>
              </a:spcAft>
              <a:buNone/>
            </a:pPr>
            <a:endParaRPr sz="2000" dirty="0">
              <a:solidFill>
                <a:srgbClr val="FFFFFF"/>
              </a:solidFill>
            </a:endParaRPr>
          </a:p>
          <a:p>
            <a:r>
              <a:rPr lang="en" sz="2000" dirty="0">
                <a:solidFill>
                  <a:srgbClr val="FFFFFF"/>
                </a:solidFill>
              </a:rPr>
              <a:t>Where, G is universal gravitational constant. Its value is 6.67 x 10</a:t>
            </a:r>
            <a:r>
              <a:rPr lang="en" sz="2000" baseline="30000" dirty="0">
                <a:solidFill>
                  <a:srgbClr val="FFFFFF"/>
                </a:solidFill>
              </a:rPr>
              <a:t>-11</a:t>
            </a:r>
            <a:r>
              <a:rPr lang="en" sz="2000" dirty="0">
                <a:solidFill>
                  <a:srgbClr val="FFFFFF"/>
                </a:solidFill>
              </a:rPr>
              <a:t> Nm</a:t>
            </a:r>
            <a:r>
              <a:rPr lang="en" sz="2000" baseline="30000" dirty="0">
                <a:solidFill>
                  <a:srgbClr val="FFFFFF"/>
                </a:solidFill>
              </a:rPr>
              <a:t>2</a:t>
            </a:r>
            <a:r>
              <a:rPr lang="en" sz="2000" dirty="0">
                <a:solidFill>
                  <a:srgbClr val="FFFFFF"/>
                </a:solidFill>
              </a:rPr>
              <a:t>Kg</a:t>
            </a:r>
            <a:r>
              <a:rPr lang="en" sz="2000" baseline="30000" dirty="0">
                <a:solidFill>
                  <a:srgbClr val="FFFFFF"/>
                </a:solidFill>
              </a:rPr>
              <a:t>-2 </a:t>
            </a:r>
            <a:r>
              <a:rPr lang="en" sz="2000" dirty="0">
                <a:solidFill>
                  <a:srgbClr val="FFFFFF"/>
                </a:solidFill>
              </a:rPr>
              <a:t>(Nm</a:t>
            </a:r>
            <a:r>
              <a:rPr lang="en" sz="2000" baseline="30000" dirty="0">
                <a:solidFill>
                  <a:srgbClr val="FFFFFF"/>
                </a:solidFill>
              </a:rPr>
              <a:t>2</a:t>
            </a:r>
            <a:r>
              <a:rPr lang="en" sz="2000" dirty="0">
                <a:solidFill>
                  <a:srgbClr val="FFFFFF"/>
                </a:solidFill>
              </a:rPr>
              <a:t>/Kg</a:t>
            </a:r>
            <a:r>
              <a:rPr lang="en" sz="2000" baseline="30000" dirty="0">
                <a:solidFill>
                  <a:srgbClr val="FFFFFF"/>
                </a:solidFill>
              </a:rPr>
              <a:t>2</a:t>
            </a:r>
            <a:r>
              <a:rPr lang="en" sz="2000" dirty="0">
                <a:solidFill>
                  <a:srgbClr val="FFFFFF"/>
                </a:solidFill>
              </a:rPr>
              <a:t>) watch plz:  </a:t>
            </a:r>
            <a:r>
              <a:rPr lang="en-US" sz="2000" dirty="0">
                <a:solidFill>
                  <a:srgbClr val="C00000"/>
                </a:solidFill>
                <a:hlinkClick r:id="rId3">
                  <a:extLst>
                    <a:ext uri="{A12FA001-AC4F-418D-AE19-62706E023703}">
                      <ahyp:hlinkClr xmlns:ahyp="http://schemas.microsoft.com/office/drawing/2018/hyperlinkcolor" val="tx"/>
                    </a:ext>
                  </a:extLst>
                </a:hlinkClick>
              </a:rPr>
              <a:t>http://www.youtube.com/watch?v=c9shwPMpSq8</a:t>
            </a:r>
            <a:endParaRPr lang="en-US" sz="2000" dirty="0">
              <a:solidFill>
                <a:srgbClr val="C00000"/>
              </a:solidFill>
            </a:endParaRPr>
          </a:p>
          <a:p>
            <a:pPr marL="0" lvl="0" indent="0" algn="l" rtl="0">
              <a:spcBef>
                <a:spcPts val="0"/>
              </a:spcBef>
              <a:spcAft>
                <a:spcPts val="0"/>
              </a:spcAft>
              <a:buNone/>
            </a:pPr>
            <a:endParaRPr sz="2000" dirty="0">
              <a:solidFill>
                <a:srgbClr val="FFFFFF"/>
              </a:solidFill>
            </a:endParaRPr>
          </a:p>
        </p:txBody>
      </p:sp>
      <p:grpSp>
        <p:nvGrpSpPr>
          <p:cNvPr id="2" name="Group 1">
            <a:extLst>
              <a:ext uri="{FF2B5EF4-FFF2-40B4-BE49-F238E27FC236}">
                <a16:creationId xmlns:a16="http://schemas.microsoft.com/office/drawing/2014/main" id="{2CBDB01E-4EF9-406A-97EF-6455E9112C9D}"/>
              </a:ext>
            </a:extLst>
          </p:cNvPr>
          <p:cNvGrpSpPr/>
          <p:nvPr/>
        </p:nvGrpSpPr>
        <p:grpSpPr>
          <a:xfrm>
            <a:off x="4190000" y="550600"/>
            <a:ext cx="1450500" cy="1891861"/>
            <a:chOff x="4190000" y="550600"/>
            <a:chExt cx="1450500" cy="1891861"/>
          </a:xfrm>
        </p:grpSpPr>
        <p:sp>
          <p:nvSpPr>
            <p:cNvPr id="91" name="Google Shape;91;p18"/>
            <p:cNvSpPr/>
            <p:nvPr/>
          </p:nvSpPr>
          <p:spPr>
            <a:xfrm>
              <a:off x="4190000" y="550600"/>
              <a:ext cx="1450500" cy="1235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dirty="0"/>
                <a:t> M</a:t>
              </a:r>
              <a:r>
                <a:rPr lang="en" baseline="-25000" dirty="0"/>
                <a:t>1</a:t>
              </a:r>
              <a:endParaRPr baseline="-25000" dirty="0"/>
            </a:p>
          </p:txBody>
        </p:sp>
        <p:sp>
          <p:nvSpPr>
            <p:cNvPr id="93" name="Google Shape;93;p18"/>
            <p:cNvSpPr txBox="1"/>
            <p:nvPr/>
          </p:nvSpPr>
          <p:spPr>
            <a:xfrm>
              <a:off x="4572000" y="2012861"/>
              <a:ext cx="631200" cy="42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rPr>
                <a:t>  A</a:t>
              </a:r>
              <a:endParaRPr sz="2000">
                <a:solidFill>
                  <a:srgbClr val="FFFFFF"/>
                </a:solidFill>
              </a:endParaRPr>
            </a:p>
          </p:txBody>
        </p:sp>
      </p:grpSp>
      <p:grpSp>
        <p:nvGrpSpPr>
          <p:cNvPr id="3" name="Group 2">
            <a:extLst>
              <a:ext uri="{FF2B5EF4-FFF2-40B4-BE49-F238E27FC236}">
                <a16:creationId xmlns:a16="http://schemas.microsoft.com/office/drawing/2014/main" id="{FEC5AE57-C964-4046-A843-3ECE21F3E363}"/>
              </a:ext>
            </a:extLst>
          </p:cNvPr>
          <p:cNvGrpSpPr/>
          <p:nvPr/>
        </p:nvGrpSpPr>
        <p:grpSpPr>
          <a:xfrm>
            <a:off x="6786550" y="792350"/>
            <a:ext cx="1056300" cy="1638250"/>
            <a:chOff x="6786550" y="792350"/>
            <a:chExt cx="1056300" cy="1638250"/>
          </a:xfrm>
        </p:grpSpPr>
        <p:sp>
          <p:nvSpPr>
            <p:cNvPr id="92" name="Google Shape;92;p18"/>
            <p:cNvSpPr/>
            <p:nvPr/>
          </p:nvSpPr>
          <p:spPr>
            <a:xfrm>
              <a:off x="6786550" y="792350"/>
              <a:ext cx="1056300" cy="819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M</a:t>
              </a:r>
              <a:r>
                <a:rPr lang="en" baseline="-25000"/>
                <a:t>2</a:t>
              </a:r>
              <a:endParaRPr baseline="-25000"/>
            </a:p>
          </p:txBody>
        </p:sp>
        <p:sp>
          <p:nvSpPr>
            <p:cNvPr id="94" name="Google Shape;94;p18"/>
            <p:cNvSpPr txBox="1"/>
            <p:nvPr/>
          </p:nvSpPr>
          <p:spPr>
            <a:xfrm>
              <a:off x="6999100" y="2001000"/>
              <a:ext cx="631200" cy="42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rgbClr val="FFFFFF"/>
                  </a:solidFill>
                </a:rPr>
                <a:t>  B</a:t>
              </a:r>
              <a:endParaRPr sz="2000" dirty="0">
                <a:solidFill>
                  <a:srgbClr val="FFFFFF"/>
                </a:solidFill>
              </a:endParaRPr>
            </a:p>
          </p:txBody>
        </p:sp>
      </p:grpSp>
      <p:grpSp>
        <p:nvGrpSpPr>
          <p:cNvPr id="4" name="Group 3">
            <a:extLst>
              <a:ext uri="{FF2B5EF4-FFF2-40B4-BE49-F238E27FC236}">
                <a16:creationId xmlns:a16="http://schemas.microsoft.com/office/drawing/2014/main" id="{1D36EA19-DACA-4DFA-A640-BA517EB879A7}"/>
              </a:ext>
            </a:extLst>
          </p:cNvPr>
          <p:cNvGrpSpPr/>
          <p:nvPr/>
        </p:nvGrpSpPr>
        <p:grpSpPr>
          <a:xfrm>
            <a:off x="4767856" y="680550"/>
            <a:ext cx="2592000" cy="549780"/>
            <a:chOff x="4733989" y="680550"/>
            <a:chExt cx="2592000" cy="549780"/>
          </a:xfrm>
        </p:grpSpPr>
        <p:cxnSp>
          <p:nvCxnSpPr>
            <p:cNvPr id="95" name="Google Shape;95;p18"/>
            <p:cNvCxnSpPr/>
            <p:nvPr/>
          </p:nvCxnSpPr>
          <p:spPr>
            <a:xfrm rot="10800000" flipH="1">
              <a:off x="4733989" y="1216830"/>
              <a:ext cx="2592000" cy="13500"/>
            </a:xfrm>
            <a:prstGeom prst="straightConnector1">
              <a:avLst/>
            </a:prstGeom>
            <a:noFill/>
            <a:ln w="9525" cap="flat" cmpd="sng">
              <a:solidFill>
                <a:srgbClr val="FF0000"/>
              </a:solidFill>
              <a:prstDash val="solid"/>
              <a:round/>
              <a:headEnd type="none" w="med" len="med"/>
              <a:tailEnd type="none" w="med" len="med"/>
            </a:ln>
          </p:spPr>
        </p:cxnSp>
        <p:sp>
          <p:nvSpPr>
            <p:cNvPr id="96" name="Google Shape;96;p18"/>
            <p:cNvSpPr txBox="1"/>
            <p:nvPr/>
          </p:nvSpPr>
          <p:spPr>
            <a:xfrm>
              <a:off x="5897925" y="680550"/>
              <a:ext cx="631200" cy="42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rPr>
                <a:t>  d</a:t>
              </a:r>
              <a:endParaRPr sz="2000">
                <a:solidFill>
                  <a:srgbClr val="FFFFFF"/>
                </a:solidFill>
              </a:endParaRPr>
            </a:p>
          </p:txBody>
        </p:sp>
      </p:grpSp>
      <p:pic>
        <p:nvPicPr>
          <p:cNvPr id="97" name="Google Shape;97;p18" descr="{&quot;id&quot;:&quot;4&quot;,&quot;code&quot;:&quot;$\\frac{GM_{1}M_{2}}{d^{2}}$&quot;,&quot;font&quot;:{&quot;size&quot;:19.999999485180435,&quot;family&quot;:&quot;Arial&quot;,&quot;color&quot;:&quot;#FFFFFF&quot;},&quot;type&quot;:&quot;$&quot;,&quot;ts&quot;:1594201660324,&quot;cs&quot;:&quot;ZWs6R2Cbzzzd7iyZBQ/kag==&quot;,&quot;size&quot;:{&quot;width&quot;:91.91764546191598,&quot;height&quot;:41.562488225501355}}"/>
          <p:cNvPicPr preferRelativeResize="0"/>
          <p:nvPr/>
        </p:nvPicPr>
        <p:blipFill>
          <a:blip r:embed="rId4">
            <a:alphaModFix/>
          </a:blip>
          <a:stretch>
            <a:fillRect/>
          </a:stretch>
        </p:blipFill>
        <p:spPr>
          <a:xfrm>
            <a:off x="840458" y="3370086"/>
            <a:ext cx="1167354" cy="527844"/>
          </a:xfrm>
          <a:prstGeom prst="rect">
            <a:avLst/>
          </a:prstGeom>
          <a:noFill/>
          <a:ln>
            <a:noFill/>
          </a:ln>
        </p:spPr>
      </p:pic>
      <p:pic>
        <p:nvPicPr>
          <p:cNvPr id="98" name="Google Shape;98;p18" descr="{&quot;id&quot;:&quot;5&quot;,&quot;code&quot;:&quot;$\\frac{M_{1}M_{2}}{d^{2}}$&quot;,&quot;font&quot;:{&quot;size&quot;:19.999999080173122,&quot;family&quot;:&quot;Arial&quot;,&quot;color&quot;:&quot;#FFFFFF&quot;},&quot;type&quot;:&quot;$&quot;,&quot;ts&quot;:1594201794169,&quot;cs&quot;:&quot;0y7wfNB7qQM3A/lxbyTPgA==&quot;,&quot;size&quot;:{&quot;width&quot;:73.35628599632443,&quot;height&quot;:41.07952015794168}}"/>
          <p:cNvPicPr preferRelativeResize="0"/>
          <p:nvPr/>
        </p:nvPicPr>
        <p:blipFill>
          <a:blip r:embed="rId5">
            <a:alphaModFix/>
          </a:blip>
          <a:stretch>
            <a:fillRect/>
          </a:stretch>
        </p:blipFill>
        <p:spPr>
          <a:xfrm>
            <a:off x="840458" y="2430600"/>
            <a:ext cx="931625" cy="52171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0">
                                            <p:txEl>
                                              <p:pRg st="0" end="0"/>
                                            </p:txEl>
                                          </p:spTgt>
                                        </p:tgtEl>
                                        <p:attrNameLst>
                                          <p:attrName>style.visibility</p:attrName>
                                        </p:attrNameLst>
                                      </p:cBhvr>
                                      <p:to>
                                        <p:strVal val="visible"/>
                                      </p:to>
                                    </p:set>
                                    <p:animEffect transition="in" filter="fade">
                                      <p:cBhvr>
                                        <p:cTn id="22" dur="500"/>
                                        <p:tgtEl>
                                          <p:spTgt spid="9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
                                            <p:txEl>
                                              <p:pRg st="1" end="1"/>
                                            </p:txEl>
                                          </p:spTgt>
                                        </p:tgtEl>
                                        <p:attrNameLst>
                                          <p:attrName>style.visibility</p:attrName>
                                        </p:attrNameLst>
                                      </p:cBhvr>
                                      <p:to>
                                        <p:strVal val="visible"/>
                                      </p:to>
                                    </p:set>
                                    <p:animEffect transition="in" filter="fade">
                                      <p:cBhvr>
                                        <p:cTn id="27" dur="500"/>
                                        <p:tgtEl>
                                          <p:spTgt spid="9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0">
                                            <p:txEl>
                                              <p:pRg st="3" end="3"/>
                                            </p:txEl>
                                          </p:spTgt>
                                        </p:tgtEl>
                                        <p:attrNameLst>
                                          <p:attrName>style.visibility</p:attrName>
                                        </p:attrNameLst>
                                      </p:cBhvr>
                                      <p:to>
                                        <p:strVal val="visible"/>
                                      </p:to>
                                    </p:set>
                                    <p:animEffect transition="in" filter="fade">
                                      <p:cBhvr>
                                        <p:cTn id="32" dur="500"/>
                                        <p:tgtEl>
                                          <p:spTgt spid="90">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0">
                                            <p:txEl>
                                              <p:pRg st="5" end="5"/>
                                            </p:txEl>
                                          </p:spTgt>
                                        </p:tgtEl>
                                        <p:attrNameLst>
                                          <p:attrName>style.visibility</p:attrName>
                                        </p:attrNameLst>
                                      </p:cBhvr>
                                      <p:to>
                                        <p:strVal val="visible"/>
                                      </p:to>
                                    </p:set>
                                    <p:animEffect transition="in" filter="fade">
                                      <p:cBhvr>
                                        <p:cTn id="37" dur="500"/>
                                        <p:tgtEl>
                                          <p:spTgt spid="9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0">
                                            <p:txEl>
                                              <p:pRg st="7" end="7"/>
                                            </p:txEl>
                                          </p:spTgt>
                                        </p:tgtEl>
                                        <p:attrNameLst>
                                          <p:attrName>style.visibility</p:attrName>
                                        </p:attrNameLst>
                                      </p:cBhvr>
                                      <p:to>
                                        <p:strVal val="visible"/>
                                      </p:to>
                                    </p:set>
                                    <p:animEffect transition="in" filter="fade">
                                      <p:cBhvr>
                                        <p:cTn id="47" dur="500"/>
                                        <p:tgtEl>
                                          <p:spTgt spid="90">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fade">
                                      <p:cBhvr>
                                        <p:cTn id="52" dur="500"/>
                                        <p:tgtEl>
                                          <p:spTgt spid="9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0">
                                            <p:txEl>
                                              <p:pRg st="9" end="9"/>
                                            </p:txEl>
                                          </p:spTgt>
                                        </p:tgtEl>
                                        <p:attrNameLst>
                                          <p:attrName>style.visibility</p:attrName>
                                        </p:attrNameLst>
                                      </p:cBhvr>
                                      <p:to>
                                        <p:strVal val="visible"/>
                                      </p:to>
                                    </p:set>
                                    <p:animEffect transition="in" filter="fade">
                                      <p:cBhvr>
                                        <p:cTn id="57" dur="500"/>
                                        <p:tgtEl>
                                          <p:spTgt spid="9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02"/>
        <p:cNvGrpSpPr/>
        <p:nvPr/>
      </p:nvGrpSpPr>
      <p:grpSpPr>
        <a:xfrm>
          <a:off x="0" y="0"/>
          <a:ext cx="0" cy="0"/>
          <a:chOff x="0" y="0"/>
          <a:chExt cx="0" cy="0"/>
        </a:xfrm>
      </p:grpSpPr>
      <p:sp>
        <p:nvSpPr>
          <p:cNvPr id="103" name="Google Shape;103;p19"/>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04" name="Google Shape;104;p19"/>
          <p:cNvSpPr txBox="1"/>
          <p:nvPr/>
        </p:nvSpPr>
        <p:spPr>
          <a:xfrm>
            <a:off x="161150" y="161150"/>
            <a:ext cx="87930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just" rtl="0">
              <a:lnSpc>
                <a:spcPct val="115000"/>
              </a:lnSpc>
              <a:spcBef>
                <a:spcPts val="1600"/>
              </a:spcBef>
              <a:spcAft>
                <a:spcPts val="1600"/>
              </a:spcAft>
              <a:buClr>
                <a:schemeClr val="dk1"/>
              </a:buClr>
              <a:buSzPts val="1100"/>
              <a:buFont typeface="Arial"/>
              <a:buNone/>
            </a:pPr>
            <a:r>
              <a:rPr lang="en" sz="2000" dirty="0">
                <a:solidFill>
                  <a:schemeClr val="lt1"/>
                </a:solidFill>
              </a:rPr>
              <a:t>Students, answer these questions</a:t>
            </a:r>
          </a:p>
          <a:p>
            <a:pPr marL="0" lvl="0" indent="0" algn="l" rtl="0">
              <a:lnSpc>
                <a:spcPct val="115000"/>
              </a:lnSpc>
              <a:spcBef>
                <a:spcPts val="1600"/>
              </a:spcBef>
              <a:spcAft>
                <a:spcPts val="1600"/>
              </a:spcAft>
              <a:buClr>
                <a:schemeClr val="dk1"/>
              </a:buClr>
              <a:buSzPts val="1100"/>
              <a:buFont typeface="Arial"/>
              <a:buNone/>
            </a:pPr>
            <a:r>
              <a:rPr lang="en" sz="2000" dirty="0">
                <a:solidFill>
                  <a:schemeClr val="lt1"/>
                </a:solidFill>
              </a:rPr>
              <a:t>• What happens to force of attraction  when the distance between two bodies is halved ?</a:t>
            </a:r>
          </a:p>
          <a:p>
            <a:pPr marL="0" lvl="0" indent="0" algn="l" rtl="0">
              <a:lnSpc>
                <a:spcPct val="115000"/>
              </a:lnSpc>
              <a:spcBef>
                <a:spcPts val="1600"/>
              </a:spcBef>
              <a:spcAft>
                <a:spcPts val="1600"/>
              </a:spcAft>
              <a:buClr>
                <a:schemeClr val="dk1"/>
              </a:buClr>
              <a:buSzPts val="1100"/>
              <a:buFont typeface="Arial"/>
              <a:buNone/>
            </a:pPr>
            <a:endParaRPr lang="en" sz="2000" dirty="0">
              <a:solidFill>
                <a:schemeClr val="lt1"/>
              </a:solidFill>
            </a:endParaRPr>
          </a:p>
          <a:p>
            <a:pPr>
              <a:lnSpc>
                <a:spcPct val="115000"/>
              </a:lnSpc>
              <a:spcBef>
                <a:spcPts val="1600"/>
              </a:spcBef>
              <a:spcAft>
                <a:spcPts val="1600"/>
              </a:spcAft>
              <a:buClr>
                <a:schemeClr val="dk1"/>
              </a:buClr>
              <a:buSzPts val="1100"/>
            </a:pPr>
            <a:r>
              <a:rPr lang="en" sz="2000" dirty="0">
                <a:solidFill>
                  <a:schemeClr val="lt1"/>
                </a:solidFill>
              </a:rPr>
              <a:t>• </a:t>
            </a:r>
            <a:r>
              <a:rPr lang="en-US" sz="2000" dirty="0">
                <a:solidFill>
                  <a:schemeClr val="lt1"/>
                </a:solidFill>
              </a:rPr>
              <a:t>What factors affect the force of attraction between two objects. Name any three factors. And also write how these factors affect?</a:t>
            </a:r>
          </a:p>
          <a:p>
            <a:pPr>
              <a:lnSpc>
                <a:spcPct val="115000"/>
              </a:lnSpc>
              <a:spcBef>
                <a:spcPts val="1600"/>
              </a:spcBef>
              <a:spcAft>
                <a:spcPts val="1600"/>
              </a:spcAft>
              <a:buClr>
                <a:schemeClr val="dk1"/>
              </a:buClr>
              <a:buSzPts val="1100"/>
            </a:pPr>
            <a:endParaRPr lang="en-US" sz="2000" dirty="0">
              <a:solidFill>
                <a:schemeClr val="lt1"/>
              </a:solidFill>
            </a:endParaRPr>
          </a:p>
          <a:p>
            <a:pPr>
              <a:lnSpc>
                <a:spcPct val="115000"/>
              </a:lnSpc>
              <a:spcBef>
                <a:spcPts val="1600"/>
              </a:spcBef>
              <a:spcAft>
                <a:spcPts val="1600"/>
              </a:spcAft>
              <a:buClr>
                <a:schemeClr val="dk1"/>
              </a:buClr>
              <a:buSzPts val="1100"/>
            </a:pPr>
            <a:endParaRPr lang="en-US" sz="2000" dirty="0"/>
          </a:p>
          <a:p>
            <a:pPr marL="0" lvl="0" indent="0" algn="l" rtl="0">
              <a:lnSpc>
                <a:spcPct val="115000"/>
              </a:lnSpc>
              <a:spcBef>
                <a:spcPts val="1600"/>
              </a:spcBef>
              <a:spcAft>
                <a:spcPts val="1600"/>
              </a:spcAft>
              <a:buClr>
                <a:schemeClr val="dk1"/>
              </a:buClr>
              <a:buSzPts val="1100"/>
              <a:buFont typeface="Arial"/>
              <a:buNone/>
            </a:pPr>
            <a:endParaRPr sz="1050" dirty="0"/>
          </a:p>
        </p:txBody>
      </p:sp>
      <p:sp>
        <p:nvSpPr>
          <p:cNvPr id="106" name="Google Shape;106;p19">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xEl>
                                              <p:pRg st="0" end="0"/>
                                            </p:txEl>
                                          </p:spTgt>
                                        </p:tgtEl>
                                        <p:attrNameLst>
                                          <p:attrName>style.visibility</p:attrName>
                                        </p:attrNameLst>
                                      </p:cBhvr>
                                      <p:to>
                                        <p:strVal val="visible"/>
                                      </p:to>
                                    </p:set>
                                    <p:animEffect transition="in" filter="fade">
                                      <p:cBhvr>
                                        <p:cTn id="7" dur="500"/>
                                        <p:tgtEl>
                                          <p:spTgt spid="1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
                                            <p:txEl>
                                              <p:pRg st="1" end="1"/>
                                            </p:txEl>
                                          </p:spTgt>
                                        </p:tgtEl>
                                        <p:attrNameLst>
                                          <p:attrName>style.visibility</p:attrName>
                                        </p:attrNameLst>
                                      </p:cBhvr>
                                      <p:to>
                                        <p:strVal val="visible"/>
                                      </p:to>
                                    </p:set>
                                    <p:animEffect transition="in" filter="fade">
                                      <p:cBhvr>
                                        <p:cTn id="12" dur="500"/>
                                        <p:tgtEl>
                                          <p:spTgt spid="1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
                                            <p:txEl>
                                              <p:pRg st="3" end="3"/>
                                            </p:txEl>
                                          </p:spTgt>
                                        </p:tgtEl>
                                        <p:attrNameLst>
                                          <p:attrName>style.visibility</p:attrName>
                                        </p:attrNameLst>
                                      </p:cBhvr>
                                      <p:to>
                                        <p:strVal val="visible"/>
                                      </p:to>
                                    </p:set>
                                    <p:animEffect transition="in" filter="fade">
                                      <p:cBhvr>
                                        <p:cTn id="17" dur="500"/>
                                        <p:tgtEl>
                                          <p:spTgt spid="10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26"/>
        <p:cNvGrpSpPr/>
        <p:nvPr/>
      </p:nvGrpSpPr>
      <p:grpSpPr>
        <a:xfrm>
          <a:off x="0" y="0"/>
          <a:ext cx="0" cy="0"/>
          <a:chOff x="0" y="0"/>
          <a:chExt cx="0" cy="0"/>
        </a:xfrm>
      </p:grpSpPr>
      <p:sp>
        <p:nvSpPr>
          <p:cNvPr id="127" name="Google Shape;127;p22"/>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r>
              <a:rPr lang="en-US" sz="2000" dirty="0">
                <a:solidFill>
                  <a:schemeClr val="lt1"/>
                </a:solidFill>
              </a:rPr>
              <a:t>Calculate the value of G if two bodies are of unit masses and they are apart unit distance.</a:t>
            </a:r>
          </a:p>
          <a:p>
            <a:pPr marL="0" lvl="0" indent="0" rtl="0">
              <a:spcBef>
                <a:spcPts val="0"/>
              </a:spcBef>
              <a:spcAft>
                <a:spcPts val="0"/>
              </a:spcAft>
              <a:buNone/>
            </a:pPr>
            <a:endParaRPr sz="2000" dirty="0">
              <a:solidFill>
                <a:srgbClr val="FFFFFF"/>
              </a:solidFill>
            </a:endParaRPr>
          </a:p>
          <a:p>
            <a:pPr marL="0" lvl="0" indent="0" rtl="0">
              <a:spcBef>
                <a:spcPts val="0"/>
              </a:spcBef>
              <a:spcAft>
                <a:spcPts val="0"/>
              </a:spcAft>
              <a:buNone/>
            </a:pPr>
            <a:endParaRPr sz="2000" dirty="0">
              <a:solidFill>
                <a:srgbClr val="FFFFFF"/>
              </a:solidFill>
            </a:endParaRPr>
          </a:p>
          <a:p>
            <a:pPr marL="0" lvl="0" indent="0" algn="ctr" rtl="0">
              <a:spcBef>
                <a:spcPts val="0"/>
              </a:spcBef>
              <a:spcAft>
                <a:spcPts val="0"/>
              </a:spcAft>
              <a:buNone/>
            </a:pPr>
            <a:r>
              <a:rPr lang="en" sz="2000" dirty="0">
                <a:solidFill>
                  <a:srgbClr val="FFFFFF"/>
                </a:solidFill>
              </a:rPr>
              <a:t>Formula,</a:t>
            </a:r>
            <a:endParaRPr sz="2000" dirty="0">
              <a:solidFill>
                <a:srgbClr val="FFFFFF"/>
              </a:solidFill>
            </a:endParaRPr>
          </a:p>
          <a:p>
            <a:pPr marL="0" lvl="0" indent="0" algn="ctr" rtl="0">
              <a:spcBef>
                <a:spcPts val="0"/>
              </a:spcBef>
              <a:spcAft>
                <a:spcPts val="0"/>
              </a:spcAft>
              <a:buNone/>
            </a:pPr>
            <a:endParaRPr sz="2000" dirty="0">
              <a:solidFill>
                <a:srgbClr val="FFFFFF"/>
              </a:solidFill>
            </a:endParaRPr>
          </a:p>
          <a:p>
            <a:pPr marL="0" lvl="0" indent="0" algn="ctr" rtl="0">
              <a:spcBef>
                <a:spcPts val="0"/>
              </a:spcBef>
              <a:spcAft>
                <a:spcPts val="0"/>
              </a:spcAft>
              <a:buNone/>
            </a:pPr>
            <a:r>
              <a:rPr lang="en" sz="2000" dirty="0">
                <a:solidFill>
                  <a:srgbClr val="FFFFFF"/>
                </a:solidFill>
              </a:rPr>
              <a:t>F =</a:t>
            </a:r>
            <a:endParaRPr sz="2000" dirty="0">
              <a:solidFill>
                <a:srgbClr val="FFFFFF"/>
              </a:solidFill>
            </a:endParaRPr>
          </a:p>
          <a:p>
            <a:pPr marL="0" lvl="0" indent="0" algn="ctr" rtl="0">
              <a:spcBef>
                <a:spcPts val="0"/>
              </a:spcBef>
              <a:spcAft>
                <a:spcPts val="0"/>
              </a:spcAft>
              <a:buNone/>
            </a:pPr>
            <a:endParaRPr sz="2000" dirty="0">
              <a:solidFill>
                <a:srgbClr val="FFFFFF"/>
              </a:solidFill>
            </a:endParaRPr>
          </a:p>
          <a:p>
            <a:pPr marL="0" lvl="0" indent="0" algn="ctr" rtl="0">
              <a:spcBef>
                <a:spcPts val="0"/>
              </a:spcBef>
              <a:spcAft>
                <a:spcPts val="0"/>
              </a:spcAft>
              <a:buNone/>
            </a:pPr>
            <a:r>
              <a:rPr lang="en" sz="2000" dirty="0">
                <a:solidFill>
                  <a:srgbClr val="FFFFFF"/>
                </a:solidFill>
              </a:rPr>
              <a:t>F = </a:t>
            </a:r>
            <a:endParaRPr sz="2000" dirty="0">
              <a:solidFill>
                <a:srgbClr val="FFFFFF"/>
              </a:solidFill>
            </a:endParaRPr>
          </a:p>
          <a:p>
            <a:pPr marL="0" lvl="0" indent="0" algn="ctr" rtl="0">
              <a:spcBef>
                <a:spcPts val="0"/>
              </a:spcBef>
              <a:spcAft>
                <a:spcPts val="0"/>
              </a:spcAft>
              <a:buNone/>
            </a:pPr>
            <a:endParaRPr sz="2000" dirty="0">
              <a:solidFill>
                <a:srgbClr val="FFFFFF"/>
              </a:solidFill>
            </a:endParaRPr>
          </a:p>
          <a:p>
            <a:pPr marL="0" lvl="0" indent="0" algn="ctr" rtl="0">
              <a:spcBef>
                <a:spcPts val="0"/>
              </a:spcBef>
              <a:spcAft>
                <a:spcPts val="0"/>
              </a:spcAft>
              <a:buNone/>
            </a:pPr>
            <a:r>
              <a:rPr lang="en" sz="2000" dirty="0">
                <a:solidFill>
                  <a:srgbClr val="FFFFFF"/>
                </a:solidFill>
              </a:rPr>
              <a:t>   F = G </a:t>
            </a:r>
            <a:endParaRPr sz="2000" dirty="0">
              <a:solidFill>
                <a:srgbClr val="FFFFFF"/>
              </a:solidFill>
            </a:endParaRPr>
          </a:p>
          <a:p>
            <a:pPr marL="0" lvl="0" indent="0" rtl="0">
              <a:spcBef>
                <a:spcPts val="0"/>
              </a:spcBef>
              <a:spcAft>
                <a:spcPts val="0"/>
              </a:spcAft>
              <a:buNone/>
            </a:pPr>
            <a:endParaRPr sz="2000" dirty="0">
              <a:solidFill>
                <a:srgbClr val="FFFFFF"/>
              </a:solidFill>
            </a:endParaRPr>
          </a:p>
          <a:p>
            <a:pPr marL="0" lvl="0" indent="0" rtl="0">
              <a:spcBef>
                <a:spcPts val="0"/>
              </a:spcBef>
              <a:spcAft>
                <a:spcPts val="0"/>
              </a:spcAft>
              <a:buNone/>
            </a:pPr>
            <a:endParaRPr lang="en" sz="2000" dirty="0">
              <a:solidFill>
                <a:srgbClr val="FFFFFF"/>
              </a:solidFill>
            </a:endParaRPr>
          </a:p>
          <a:p>
            <a:pPr marL="0" lvl="0" indent="0" rtl="0">
              <a:spcBef>
                <a:spcPts val="0"/>
              </a:spcBef>
              <a:spcAft>
                <a:spcPts val="0"/>
              </a:spcAft>
              <a:buNone/>
            </a:pPr>
            <a:r>
              <a:rPr lang="en" sz="2000" dirty="0">
                <a:solidFill>
                  <a:srgbClr val="FFFFFF"/>
                </a:solidFill>
              </a:rPr>
              <a:t>Now, try to define G.</a:t>
            </a:r>
            <a:endParaRPr sz="2000" dirty="0">
              <a:solidFill>
                <a:srgbClr val="FFFFFF"/>
              </a:solidFill>
            </a:endParaRPr>
          </a:p>
        </p:txBody>
      </p:sp>
      <p:pic>
        <p:nvPicPr>
          <p:cNvPr id="128" name="Google Shape;128;p22" descr="{&quot;id&quot;:&quot;4&quot;,&quot;code&quot;:&quot;$\\frac{GM_{1}M_{2}}{d^{2}}$&quot;,&quot;font&quot;:{&quot;size&quot;:19.999999485180435,&quot;family&quot;:&quot;Arial&quot;,&quot;color&quot;:&quot;#FFFFFF&quot;},&quot;type&quot;:&quot;$&quot;,&quot;ts&quot;:1594201660324,&quot;cs&quot;:&quot;ZWs6R2Cbzzzd7iyZBQ/kag==&quot;,&quot;size&quot;:{&quot;width&quot;:91.91764546191598,&quot;height&quot;:41.562488225501355}}"/>
          <p:cNvPicPr preferRelativeResize="0"/>
          <p:nvPr/>
        </p:nvPicPr>
        <p:blipFill>
          <a:blip r:embed="rId3">
            <a:alphaModFix/>
          </a:blip>
          <a:stretch>
            <a:fillRect/>
          </a:stretch>
        </p:blipFill>
        <p:spPr>
          <a:xfrm>
            <a:off x="5037413" y="1973568"/>
            <a:ext cx="1167354" cy="527844"/>
          </a:xfrm>
          <a:prstGeom prst="rect">
            <a:avLst/>
          </a:prstGeom>
          <a:noFill/>
          <a:ln>
            <a:noFill/>
          </a:ln>
        </p:spPr>
      </p:pic>
      <p:pic>
        <p:nvPicPr>
          <p:cNvPr id="129" name="Google Shape;129;p22" descr="{&quot;id&quot;:&quot;6&quot;,&quot;code&quot;:&quot;$\\frac{G\\times1\\times1}{1^{2}}$&quot;,&quot;font&quot;:{&quot;size&quot;:19.999999435126604,&quot;family&quot;:&quot;Arial&quot;,&quot;color&quot;:&quot;#FFFFFF&quot;},&quot;type&quot;:&quot;$&quot;,&quot;ts&quot;:1594202538587,&quot;cs&quot;:&quot;nbJdfsF6hRGcm81V10sI2g==&quot;,&quot;size&quot;:{&quot;width&quot;:87.68468964944674,&quot;height&quot;:39.40884928065022}}"/>
          <p:cNvPicPr preferRelativeResize="0"/>
          <p:nvPr/>
        </p:nvPicPr>
        <p:blipFill>
          <a:blip r:embed="rId4">
            <a:alphaModFix/>
          </a:blip>
          <a:stretch>
            <a:fillRect/>
          </a:stretch>
        </p:blipFill>
        <p:spPr>
          <a:xfrm>
            <a:off x="5037413" y="2578550"/>
            <a:ext cx="1113596" cy="500492"/>
          </a:xfrm>
          <a:prstGeom prst="rect">
            <a:avLst/>
          </a:prstGeom>
          <a:noFill/>
          <a:ln>
            <a:noFill/>
          </a:ln>
        </p:spPr>
      </p:pic>
      <p:sp>
        <p:nvSpPr>
          <p:cNvPr id="132" name="Google Shape;132;p22">
            <a:hlinkClick r:id="rId5"/>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animEffect transition="in" filter="fade">
                                      <p:cBhvr>
                                        <p:cTn id="7" dur="500"/>
                                        <p:tgtEl>
                                          <p:spTgt spid="1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7">
                                            <p:txEl>
                                              <p:pRg st="3" end="3"/>
                                            </p:txEl>
                                          </p:spTgt>
                                        </p:tgtEl>
                                        <p:attrNameLst>
                                          <p:attrName>style.visibility</p:attrName>
                                        </p:attrNameLst>
                                      </p:cBhvr>
                                      <p:to>
                                        <p:strVal val="visible"/>
                                      </p:to>
                                    </p:set>
                                    <p:animEffect transition="in" filter="fade">
                                      <p:cBhvr>
                                        <p:cTn id="12" dur="500"/>
                                        <p:tgtEl>
                                          <p:spTgt spid="12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7">
                                            <p:txEl>
                                              <p:pRg st="5" end="5"/>
                                            </p:txEl>
                                          </p:spTgt>
                                        </p:tgtEl>
                                        <p:attrNameLst>
                                          <p:attrName>style.visibility</p:attrName>
                                        </p:attrNameLst>
                                      </p:cBhvr>
                                      <p:to>
                                        <p:strVal val="visible"/>
                                      </p:to>
                                    </p:set>
                                    <p:animEffect transition="in" filter="fade">
                                      <p:cBhvr>
                                        <p:cTn id="17" dur="500"/>
                                        <p:tgtEl>
                                          <p:spTgt spid="12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8"/>
                                        </p:tgtEl>
                                        <p:attrNameLst>
                                          <p:attrName>style.visibility</p:attrName>
                                        </p:attrNameLst>
                                      </p:cBhvr>
                                      <p:to>
                                        <p:strVal val="visible"/>
                                      </p:to>
                                    </p:set>
                                    <p:animEffect transition="in" filter="fade">
                                      <p:cBhvr>
                                        <p:cTn id="22" dur="500"/>
                                        <p:tgtEl>
                                          <p:spTgt spid="1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7">
                                            <p:txEl>
                                              <p:pRg st="7" end="7"/>
                                            </p:txEl>
                                          </p:spTgt>
                                        </p:tgtEl>
                                        <p:attrNameLst>
                                          <p:attrName>style.visibility</p:attrName>
                                        </p:attrNameLst>
                                      </p:cBhvr>
                                      <p:to>
                                        <p:strVal val="visible"/>
                                      </p:to>
                                    </p:set>
                                    <p:animEffect transition="in" filter="fade">
                                      <p:cBhvr>
                                        <p:cTn id="27" dur="500"/>
                                        <p:tgtEl>
                                          <p:spTgt spid="127">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9"/>
                                        </p:tgtEl>
                                        <p:attrNameLst>
                                          <p:attrName>style.visibility</p:attrName>
                                        </p:attrNameLst>
                                      </p:cBhvr>
                                      <p:to>
                                        <p:strVal val="visible"/>
                                      </p:to>
                                    </p:set>
                                    <p:animEffect transition="in" filter="fade">
                                      <p:cBhvr>
                                        <p:cTn id="32" dur="500"/>
                                        <p:tgtEl>
                                          <p:spTgt spid="1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7">
                                            <p:txEl>
                                              <p:pRg st="9" end="9"/>
                                            </p:txEl>
                                          </p:spTgt>
                                        </p:tgtEl>
                                        <p:attrNameLst>
                                          <p:attrName>style.visibility</p:attrName>
                                        </p:attrNameLst>
                                      </p:cBhvr>
                                      <p:to>
                                        <p:strVal val="visible"/>
                                      </p:to>
                                    </p:set>
                                    <p:animEffect transition="in" filter="fade">
                                      <p:cBhvr>
                                        <p:cTn id="37" dur="500"/>
                                        <p:tgtEl>
                                          <p:spTgt spid="127">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7">
                                            <p:txEl>
                                              <p:pRg st="12" end="12"/>
                                            </p:txEl>
                                          </p:spTgt>
                                        </p:tgtEl>
                                        <p:attrNameLst>
                                          <p:attrName>style.visibility</p:attrName>
                                        </p:attrNameLst>
                                      </p:cBhvr>
                                      <p:to>
                                        <p:strVal val="visible"/>
                                      </p:to>
                                    </p:set>
                                    <p:animEffect transition="in" filter="fade">
                                      <p:cBhvr>
                                        <p:cTn id="42" dur="500"/>
                                        <p:tgtEl>
                                          <p:spTgt spid="12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36"/>
        <p:cNvGrpSpPr/>
        <p:nvPr/>
      </p:nvGrpSpPr>
      <p:grpSpPr>
        <a:xfrm>
          <a:off x="0" y="0"/>
          <a:ext cx="0" cy="0"/>
          <a:chOff x="0" y="0"/>
          <a:chExt cx="0" cy="0"/>
        </a:xfrm>
      </p:grpSpPr>
      <p:sp>
        <p:nvSpPr>
          <p:cNvPr id="137" name="Google Shape;137;p23"/>
          <p:cNvSpPr txBox="1"/>
          <p:nvPr/>
        </p:nvSpPr>
        <p:spPr>
          <a:xfrm>
            <a:off x="158044" y="158044"/>
            <a:ext cx="8816623" cy="4831646"/>
          </a:xfrm>
          <a:prstGeom prst="rect">
            <a:avLst/>
          </a:prstGeom>
          <a:solidFill>
            <a:srgbClr val="3C78D8"/>
          </a:solidFill>
          <a:ln>
            <a:noFill/>
          </a:ln>
        </p:spPr>
        <p:txBody>
          <a:bodyPr spcFirstLastPara="1" wrap="square" lIns="91425" tIns="91425" rIns="91425" bIns="91425" anchor="t" anchorCtr="0">
            <a:noAutofit/>
          </a:bodyPr>
          <a:lstStyle/>
          <a:p>
            <a:pPr lvl="0">
              <a:lnSpc>
                <a:spcPct val="150000"/>
              </a:lnSpc>
            </a:pPr>
            <a:endParaRPr lang="en" sz="2800" dirty="0">
              <a:solidFill>
                <a:srgbClr val="FFFFFF"/>
              </a:solidFill>
            </a:endParaRPr>
          </a:p>
          <a:p>
            <a:pPr lvl="0" algn="just">
              <a:lnSpc>
                <a:spcPct val="200000"/>
              </a:lnSpc>
            </a:pPr>
            <a:r>
              <a:rPr lang="en" sz="2800" dirty="0">
                <a:solidFill>
                  <a:srgbClr val="FFFFFF"/>
                </a:solidFill>
              </a:rPr>
              <a:t>Universal gravitational constant G can be defined as the force of attraction between two bodies of unit masses separated by unit distance. </a:t>
            </a:r>
            <a:endParaRPr sz="28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
                                            <p:txEl>
                                              <p:pRg st="1" end="1"/>
                                            </p:txEl>
                                          </p:spTgt>
                                        </p:tgtEl>
                                        <p:attrNameLst>
                                          <p:attrName>style.visibility</p:attrName>
                                        </p:attrNameLst>
                                      </p:cBhvr>
                                      <p:to>
                                        <p:strVal val="visible"/>
                                      </p:to>
                                    </p:set>
                                    <p:animEffect transition="in" filter="fade">
                                      <p:cBhvr>
                                        <p:cTn id="7" dur="1000"/>
                                        <p:tgtEl>
                                          <p:spTgt spid="1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42"/>
        <p:cNvGrpSpPr/>
        <p:nvPr/>
      </p:nvGrpSpPr>
      <p:grpSpPr>
        <a:xfrm>
          <a:off x="0" y="0"/>
          <a:ext cx="0" cy="0"/>
          <a:chOff x="0" y="0"/>
          <a:chExt cx="0" cy="0"/>
        </a:xfrm>
      </p:grpSpPr>
      <p:sp>
        <p:nvSpPr>
          <p:cNvPr id="143" name="Google Shape;143;p24"/>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44" name="Google Shape;144;p24"/>
          <p:cNvSpPr txBox="1"/>
          <p:nvPr/>
        </p:nvSpPr>
        <p:spPr>
          <a:xfrm>
            <a:off x="161150" y="161150"/>
            <a:ext cx="87930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sz="2900" dirty="0">
              <a:solidFill>
                <a:schemeClr val="lt1"/>
              </a:solidFill>
            </a:endParaRPr>
          </a:p>
          <a:p>
            <a:pPr marL="0" lvl="0" indent="0" algn="just" rtl="0">
              <a:lnSpc>
                <a:spcPct val="115000"/>
              </a:lnSpc>
              <a:spcBef>
                <a:spcPts val="1600"/>
              </a:spcBef>
              <a:spcAft>
                <a:spcPts val="0"/>
              </a:spcAft>
              <a:buNone/>
            </a:pPr>
            <a:r>
              <a:rPr lang="en" sz="2400" dirty="0">
                <a:solidFill>
                  <a:schemeClr val="lt1"/>
                </a:solidFill>
              </a:rPr>
              <a:t>Numerical Problem:</a:t>
            </a:r>
            <a:endParaRPr sz="2400" dirty="0">
              <a:solidFill>
                <a:schemeClr val="lt1"/>
              </a:solidFill>
            </a:endParaRPr>
          </a:p>
          <a:p>
            <a:pPr marL="0" lvl="0" indent="0" algn="just" rtl="0">
              <a:lnSpc>
                <a:spcPct val="115000"/>
              </a:lnSpc>
              <a:spcBef>
                <a:spcPts val="1600"/>
              </a:spcBef>
              <a:spcAft>
                <a:spcPts val="0"/>
              </a:spcAft>
              <a:buNone/>
            </a:pPr>
            <a:r>
              <a:rPr lang="en" sz="2400" dirty="0">
                <a:solidFill>
                  <a:schemeClr val="lt1"/>
                </a:solidFill>
              </a:rPr>
              <a:t>The mass of The Earth is 6 x 10</a:t>
            </a:r>
            <a:r>
              <a:rPr lang="en" sz="2400" baseline="30000" dirty="0">
                <a:solidFill>
                  <a:schemeClr val="lt1"/>
                </a:solidFill>
              </a:rPr>
              <a:t>24</a:t>
            </a:r>
            <a:r>
              <a:rPr lang="en" sz="2400" dirty="0">
                <a:solidFill>
                  <a:schemeClr val="lt1"/>
                </a:solidFill>
              </a:rPr>
              <a:t> Kg and that of Jupiter is 1.91 x 10</a:t>
            </a:r>
            <a:r>
              <a:rPr lang="en" sz="2400" baseline="30000" dirty="0">
                <a:solidFill>
                  <a:schemeClr val="lt1"/>
                </a:solidFill>
              </a:rPr>
              <a:t>27</a:t>
            </a:r>
            <a:r>
              <a:rPr lang="en" sz="2400" dirty="0">
                <a:solidFill>
                  <a:schemeClr val="lt1"/>
                </a:solidFill>
              </a:rPr>
              <a:t> Kg. Distance between them is 9.68 x 10</a:t>
            </a:r>
            <a:r>
              <a:rPr lang="en" sz="2400" baseline="30000" dirty="0">
                <a:solidFill>
                  <a:schemeClr val="lt1"/>
                </a:solidFill>
              </a:rPr>
              <a:t>8</a:t>
            </a:r>
            <a:r>
              <a:rPr lang="en" sz="2400" dirty="0">
                <a:solidFill>
                  <a:schemeClr val="lt1"/>
                </a:solidFill>
              </a:rPr>
              <a:t> Km. Calculate the the force of attraction between them. ( G = 6.67 x 10 </a:t>
            </a:r>
            <a:r>
              <a:rPr lang="en" sz="2400" baseline="30000" dirty="0">
                <a:solidFill>
                  <a:schemeClr val="lt1"/>
                </a:solidFill>
              </a:rPr>
              <a:t>-11</a:t>
            </a:r>
            <a:r>
              <a:rPr lang="en" sz="2400" dirty="0">
                <a:solidFill>
                  <a:schemeClr val="lt1"/>
                </a:solidFill>
              </a:rPr>
              <a:t> Nm</a:t>
            </a:r>
            <a:r>
              <a:rPr lang="en" sz="2400" baseline="30000" dirty="0">
                <a:solidFill>
                  <a:schemeClr val="lt1"/>
                </a:solidFill>
              </a:rPr>
              <a:t>2</a:t>
            </a:r>
            <a:r>
              <a:rPr lang="en" sz="2400" dirty="0">
                <a:solidFill>
                  <a:schemeClr val="lt1"/>
                </a:solidFill>
              </a:rPr>
              <a:t>/Kg</a:t>
            </a:r>
            <a:r>
              <a:rPr lang="en" sz="2400" baseline="30000" dirty="0">
                <a:solidFill>
                  <a:schemeClr val="lt1"/>
                </a:solidFill>
              </a:rPr>
              <a:t>2</a:t>
            </a:r>
            <a:r>
              <a:rPr lang="en" sz="2400" dirty="0">
                <a:solidFill>
                  <a:schemeClr val="lt1"/>
                </a:solidFill>
              </a:rPr>
              <a:t> )</a:t>
            </a:r>
            <a:endParaRPr sz="2400" dirty="0">
              <a:solidFill>
                <a:schemeClr val="lt1"/>
              </a:solidFill>
            </a:endParaRPr>
          </a:p>
          <a:p>
            <a:pPr marL="0" lvl="0" indent="0" algn="just" rtl="0">
              <a:lnSpc>
                <a:spcPct val="115000"/>
              </a:lnSpc>
              <a:spcBef>
                <a:spcPts val="1600"/>
              </a:spcBef>
              <a:spcAft>
                <a:spcPts val="16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
                                            <p:txEl>
                                              <p:pRg st="1" end="1"/>
                                            </p:txEl>
                                          </p:spTgt>
                                        </p:tgtEl>
                                        <p:attrNameLst>
                                          <p:attrName>style.visibility</p:attrName>
                                        </p:attrNameLst>
                                      </p:cBhvr>
                                      <p:to>
                                        <p:strVal val="visible"/>
                                      </p:to>
                                    </p:set>
                                    <p:animEffect transition="in" filter="fade">
                                      <p:cBhvr>
                                        <p:cTn id="7" dur="500"/>
                                        <p:tgtEl>
                                          <p:spTgt spid="14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4">
                                            <p:txEl>
                                              <p:pRg st="2" end="2"/>
                                            </p:txEl>
                                          </p:spTgt>
                                        </p:tgtEl>
                                        <p:attrNameLst>
                                          <p:attrName>style.visibility</p:attrName>
                                        </p:attrNameLst>
                                      </p:cBhvr>
                                      <p:to>
                                        <p:strVal val="visible"/>
                                      </p:to>
                                    </p:set>
                                    <p:animEffect transition="in" filter="fade">
                                      <p:cBhvr>
                                        <p:cTn id="12" dur="500"/>
                                        <p:tgtEl>
                                          <p:spTgt spid="1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48"/>
        <p:cNvGrpSpPr/>
        <p:nvPr/>
      </p:nvGrpSpPr>
      <p:grpSpPr>
        <a:xfrm>
          <a:off x="0" y="0"/>
          <a:ext cx="0" cy="0"/>
          <a:chOff x="0" y="0"/>
          <a:chExt cx="0" cy="0"/>
        </a:xfrm>
      </p:grpSpPr>
      <p:sp>
        <p:nvSpPr>
          <p:cNvPr id="149" name="Google Shape;149;p25"/>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50" name="Google Shape;150;p25"/>
          <p:cNvSpPr txBox="1"/>
          <p:nvPr/>
        </p:nvSpPr>
        <p:spPr>
          <a:xfrm>
            <a:off x="161150" y="161150"/>
            <a:ext cx="87930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dirty="0">
                <a:solidFill>
                  <a:schemeClr val="lt1"/>
                </a:solidFill>
              </a:rPr>
              <a:t>Given,</a:t>
            </a:r>
            <a:endParaRPr sz="2000" dirty="0">
              <a:solidFill>
                <a:schemeClr val="lt1"/>
              </a:solidFill>
            </a:endParaRPr>
          </a:p>
          <a:p>
            <a:pPr marL="0" lvl="0" indent="0" algn="l" rtl="0">
              <a:lnSpc>
                <a:spcPct val="115000"/>
              </a:lnSpc>
              <a:spcBef>
                <a:spcPts val="1600"/>
              </a:spcBef>
              <a:spcAft>
                <a:spcPts val="0"/>
              </a:spcAft>
              <a:buNone/>
            </a:pPr>
            <a:r>
              <a:rPr lang="en" sz="2000" dirty="0">
                <a:solidFill>
                  <a:schemeClr val="lt1"/>
                </a:solidFill>
              </a:rPr>
              <a:t>M</a:t>
            </a:r>
            <a:r>
              <a:rPr lang="en" sz="2000" baseline="-25000" dirty="0">
                <a:solidFill>
                  <a:schemeClr val="lt1"/>
                </a:solidFill>
              </a:rPr>
              <a:t>1 </a:t>
            </a:r>
            <a:r>
              <a:rPr lang="en" sz="2000" dirty="0">
                <a:solidFill>
                  <a:schemeClr val="lt1"/>
                </a:solidFill>
              </a:rPr>
              <a:t>= 6 x 10</a:t>
            </a:r>
            <a:r>
              <a:rPr lang="en" sz="2000" baseline="30000" dirty="0">
                <a:solidFill>
                  <a:schemeClr val="lt1"/>
                </a:solidFill>
              </a:rPr>
              <a:t>24</a:t>
            </a:r>
            <a:r>
              <a:rPr lang="en" sz="2000" dirty="0">
                <a:solidFill>
                  <a:schemeClr val="lt1"/>
                </a:solidFill>
              </a:rPr>
              <a:t> Kg</a:t>
            </a:r>
            <a:endParaRPr sz="2000" dirty="0">
              <a:solidFill>
                <a:schemeClr val="lt1"/>
              </a:solidFill>
            </a:endParaRPr>
          </a:p>
          <a:p>
            <a:pPr marL="0" lvl="0" indent="0" algn="l" rtl="0">
              <a:lnSpc>
                <a:spcPct val="115000"/>
              </a:lnSpc>
              <a:spcBef>
                <a:spcPts val="1600"/>
              </a:spcBef>
              <a:spcAft>
                <a:spcPts val="0"/>
              </a:spcAft>
              <a:buNone/>
            </a:pPr>
            <a:r>
              <a:rPr lang="en" sz="2000" dirty="0">
                <a:solidFill>
                  <a:schemeClr val="lt1"/>
                </a:solidFill>
              </a:rPr>
              <a:t>M</a:t>
            </a:r>
            <a:r>
              <a:rPr lang="en" sz="2000" baseline="-25000" dirty="0">
                <a:solidFill>
                  <a:schemeClr val="lt1"/>
                </a:solidFill>
              </a:rPr>
              <a:t>2 </a:t>
            </a:r>
            <a:r>
              <a:rPr lang="en" sz="2000" dirty="0">
                <a:solidFill>
                  <a:schemeClr val="lt1"/>
                </a:solidFill>
              </a:rPr>
              <a:t>= 1.91 x 10</a:t>
            </a:r>
            <a:r>
              <a:rPr lang="en" sz="2000" baseline="30000" dirty="0">
                <a:solidFill>
                  <a:schemeClr val="lt1"/>
                </a:solidFill>
              </a:rPr>
              <a:t>27</a:t>
            </a:r>
            <a:r>
              <a:rPr lang="en" sz="2000" dirty="0">
                <a:solidFill>
                  <a:schemeClr val="lt1"/>
                </a:solidFill>
              </a:rPr>
              <a:t> Kg</a:t>
            </a:r>
            <a:endParaRPr sz="2000" dirty="0">
              <a:solidFill>
                <a:schemeClr val="lt1"/>
              </a:solidFill>
            </a:endParaRPr>
          </a:p>
          <a:p>
            <a:pPr marL="0" lvl="0" indent="0" algn="l" rtl="0">
              <a:lnSpc>
                <a:spcPct val="115000"/>
              </a:lnSpc>
              <a:spcBef>
                <a:spcPts val="1600"/>
              </a:spcBef>
              <a:spcAft>
                <a:spcPts val="0"/>
              </a:spcAft>
              <a:buNone/>
            </a:pPr>
            <a:r>
              <a:rPr lang="en" sz="2000" dirty="0">
                <a:solidFill>
                  <a:schemeClr val="lt1"/>
                </a:solidFill>
              </a:rPr>
              <a:t>d = 9.68 x 10</a:t>
            </a:r>
            <a:r>
              <a:rPr lang="en" sz="2000" baseline="30000" dirty="0">
                <a:solidFill>
                  <a:schemeClr val="lt1"/>
                </a:solidFill>
              </a:rPr>
              <a:t>8</a:t>
            </a:r>
            <a:r>
              <a:rPr lang="en" sz="2000" dirty="0">
                <a:solidFill>
                  <a:schemeClr val="lt1"/>
                </a:solidFill>
              </a:rPr>
              <a:t> Km = 9.68 x 10</a:t>
            </a:r>
            <a:r>
              <a:rPr lang="en" sz="2000" baseline="30000" dirty="0">
                <a:solidFill>
                  <a:schemeClr val="lt1"/>
                </a:solidFill>
              </a:rPr>
              <a:t>8</a:t>
            </a:r>
            <a:r>
              <a:rPr lang="en" sz="2000" dirty="0">
                <a:solidFill>
                  <a:schemeClr val="lt1"/>
                </a:solidFill>
              </a:rPr>
              <a:t> x 1000 m =9.68 x 10</a:t>
            </a:r>
            <a:r>
              <a:rPr lang="en" sz="2000" baseline="30000" dirty="0">
                <a:solidFill>
                  <a:schemeClr val="lt1"/>
                </a:solidFill>
              </a:rPr>
              <a:t>11</a:t>
            </a:r>
            <a:r>
              <a:rPr lang="en" sz="2000" dirty="0">
                <a:solidFill>
                  <a:schemeClr val="lt1"/>
                </a:solidFill>
              </a:rPr>
              <a:t> m</a:t>
            </a:r>
            <a:endParaRPr sz="2000" dirty="0">
              <a:solidFill>
                <a:schemeClr val="lt1"/>
              </a:solidFill>
            </a:endParaRPr>
          </a:p>
          <a:p>
            <a:pPr marL="0" lvl="0" indent="0" rtl="0">
              <a:lnSpc>
                <a:spcPct val="115000"/>
              </a:lnSpc>
              <a:spcBef>
                <a:spcPts val="1600"/>
              </a:spcBef>
              <a:spcAft>
                <a:spcPts val="0"/>
              </a:spcAft>
              <a:buNone/>
            </a:pPr>
            <a:r>
              <a:rPr lang="en" sz="2000" dirty="0">
                <a:solidFill>
                  <a:schemeClr val="lt1"/>
                </a:solidFill>
              </a:rPr>
              <a:t>F = ?</a:t>
            </a:r>
            <a:endParaRPr sz="2000" dirty="0">
              <a:solidFill>
                <a:schemeClr val="lt1"/>
              </a:solidFill>
            </a:endParaRPr>
          </a:p>
          <a:p>
            <a:pPr marL="0" lvl="0" indent="0" rtl="0">
              <a:lnSpc>
                <a:spcPct val="115000"/>
              </a:lnSpc>
              <a:spcBef>
                <a:spcPts val="1600"/>
              </a:spcBef>
              <a:spcAft>
                <a:spcPts val="0"/>
              </a:spcAft>
              <a:buNone/>
            </a:pPr>
            <a:r>
              <a:rPr lang="en" sz="2000" dirty="0">
                <a:solidFill>
                  <a:schemeClr val="lt1"/>
                </a:solidFill>
              </a:rPr>
              <a:t>F = </a:t>
            </a:r>
            <a:endParaRPr sz="2000" dirty="0">
              <a:solidFill>
                <a:schemeClr val="lt1"/>
              </a:solidFill>
            </a:endParaRPr>
          </a:p>
          <a:p>
            <a:pPr marL="0" lvl="0" indent="0" algn="l" rtl="0">
              <a:lnSpc>
                <a:spcPct val="115000"/>
              </a:lnSpc>
              <a:spcBef>
                <a:spcPts val="1600"/>
              </a:spcBef>
              <a:spcAft>
                <a:spcPts val="0"/>
              </a:spcAft>
              <a:buNone/>
            </a:pPr>
            <a:r>
              <a:rPr lang="en" sz="2000" dirty="0">
                <a:solidFill>
                  <a:schemeClr val="lt1"/>
                </a:solidFill>
              </a:rPr>
              <a:t>  </a:t>
            </a:r>
            <a:endParaRPr sz="2000" dirty="0">
              <a:solidFill>
                <a:schemeClr val="lt1"/>
              </a:solidFill>
            </a:endParaRPr>
          </a:p>
          <a:p>
            <a:pPr marL="0" lvl="0" indent="0" rtl="0">
              <a:lnSpc>
                <a:spcPct val="115000"/>
              </a:lnSpc>
              <a:spcBef>
                <a:spcPts val="1600"/>
              </a:spcBef>
              <a:spcAft>
                <a:spcPts val="0"/>
              </a:spcAft>
              <a:buNone/>
            </a:pPr>
            <a:r>
              <a:rPr lang="en" sz="2000" dirty="0">
                <a:solidFill>
                  <a:schemeClr val="lt1"/>
                </a:solidFill>
              </a:rPr>
              <a:t>   = </a:t>
            </a:r>
            <a:endParaRPr sz="2000" dirty="0">
              <a:solidFill>
                <a:schemeClr val="lt1"/>
              </a:solidFill>
            </a:endParaRPr>
          </a:p>
          <a:p>
            <a:pPr marL="0" lvl="0" indent="0" algn="l" rtl="0">
              <a:lnSpc>
                <a:spcPct val="115000"/>
              </a:lnSpc>
              <a:spcBef>
                <a:spcPts val="1600"/>
              </a:spcBef>
              <a:spcAft>
                <a:spcPts val="0"/>
              </a:spcAft>
              <a:buNone/>
            </a:pPr>
            <a:endParaRPr sz="2000" dirty="0">
              <a:solidFill>
                <a:schemeClr val="lt1"/>
              </a:solidFill>
            </a:endParaRPr>
          </a:p>
          <a:p>
            <a:pPr marL="0" lvl="0" indent="0" algn="l" rtl="0">
              <a:lnSpc>
                <a:spcPct val="115000"/>
              </a:lnSpc>
              <a:spcBef>
                <a:spcPts val="1600"/>
              </a:spcBef>
              <a:spcAft>
                <a:spcPts val="0"/>
              </a:spcAft>
              <a:buNone/>
            </a:pPr>
            <a:r>
              <a:rPr lang="en" sz="2000" dirty="0">
                <a:solidFill>
                  <a:schemeClr val="lt1"/>
                </a:solidFill>
              </a:rPr>
              <a:t>   </a:t>
            </a:r>
            <a:endParaRPr sz="2000" dirty="0">
              <a:solidFill>
                <a:schemeClr val="lt1"/>
              </a:solidFill>
            </a:endParaRPr>
          </a:p>
          <a:p>
            <a:pPr marL="0" lvl="0" indent="0" algn="l" rtl="0">
              <a:lnSpc>
                <a:spcPct val="115000"/>
              </a:lnSpc>
              <a:spcBef>
                <a:spcPts val="1600"/>
              </a:spcBef>
              <a:spcAft>
                <a:spcPts val="0"/>
              </a:spcAft>
              <a:buNone/>
            </a:pPr>
            <a:endParaRPr sz="2000" dirty="0">
              <a:solidFill>
                <a:schemeClr val="lt1"/>
              </a:solidFill>
            </a:endParaRPr>
          </a:p>
          <a:p>
            <a:pPr marL="0" lvl="0" indent="0" algn="l" rtl="0">
              <a:lnSpc>
                <a:spcPct val="115000"/>
              </a:lnSpc>
              <a:spcBef>
                <a:spcPts val="1600"/>
              </a:spcBef>
              <a:spcAft>
                <a:spcPts val="0"/>
              </a:spcAft>
              <a:buNone/>
            </a:pPr>
            <a:endParaRPr sz="2900" dirty="0">
              <a:solidFill>
                <a:schemeClr val="lt1"/>
              </a:solidFill>
            </a:endParaRPr>
          </a:p>
          <a:p>
            <a:pPr marL="0" lvl="0" indent="0" algn="l" rtl="0">
              <a:lnSpc>
                <a:spcPct val="115000"/>
              </a:lnSpc>
              <a:spcBef>
                <a:spcPts val="1600"/>
              </a:spcBef>
              <a:spcAft>
                <a:spcPts val="1600"/>
              </a:spcAft>
              <a:buNone/>
            </a:pPr>
            <a:endParaRPr dirty="0"/>
          </a:p>
        </p:txBody>
      </p:sp>
      <p:pic>
        <p:nvPicPr>
          <p:cNvPr id="151" name="Google Shape;151;p25" descr="{&quot;id&quot;:&quot;4&quot;,&quot;code&quot;:&quot;$\\frac{GM_{1}M_{2}}{d^{2}}$&quot;,&quot;font&quot;:{&quot;size&quot;:19.999999485180435,&quot;family&quot;:&quot;Arial&quot;,&quot;color&quot;:&quot;#FFFFFF&quot;},&quot;type&quot;:&quot;$&quot;,&quot;ts&quot;:1594201660324,&quot;cs&quot;:&quot;ZWs6R2Cbzzzd7iyZBQ/kag==&quot;,&quot;size&quot;:{&quot;width&quot;:91.91764546191598,&quot;height&quot;:41.562488225501355}}"/>
          <p:cNvPicPr preferRelativeResize="0"/>
          <p:nvPr/>
        </p:nvPicPr>
        <p:blipFill>
          <a:blip r:embed="rId3">
            <a:alphaModFix/>
          </a:blip>
          <a:stretch>
            <a:fillRect/>
          </a:stretch>
        </p:blipFill>
        <p:spPr>
          <a:xfrm>
            <a:off x="999782" y="2954438"/>
            <a:ext cx="1167354" cy="527844"/>
          </a:xfrm>
          <a:prstGeom prst="rect">
            <a:avLst/>
          </a:prstGeom>
          <a:noFill/>
          <a:ln>
            <a:noFill/>
          </a:ln>
        </p:spPr>
      </p:pic>
      <p:pic>
        <p:nvPicPr>
          <p:cNvPr id="152" name="Google Shape;152;p25" descr="{&quot;id&quot;:&quot;7&quot;,&quot;code&quot;:&quot;$\\frac{6.67\\times10^{-11}\\times6\\times10^{24}\\times1.19\\times10^{27}}{\\left(9.68\\times10^{11}\\right)^{2}}$&quot;,&quot;font&quot;:{&quot;size&quot;:20.000000170681204,&quot;family&quot;:&quot;Arial&quot;,&quot;color&quot;:&quot;#FFFFFF&quot;},&quot;type&quot;:&quot;$&quot;,&quot;ts&quot;:1594655573910,&quot;cs&quot;:&quot;deFDIwsGKV1Mz7MBWND8MA==&quot;,&quot;size&quot;:{&quot;width&quot;:315.5191822202187,&quot;height&quot;:57.81252096581647}}"/>
          <p:cNvPicPr preferRelativeResize="0"/>
          <p:nvPr/>
        </p:nvPicPr>
        <p:blipFill>
          <a:blip r:embed="rId4">
            <a:alphaModFix/>
          </a:blip>
          <a:stretch>
            <a:fillRect/>
          </a:stretch>
        </p:blipFill>
        <p:spPr>
          <a:xfrm>
            <a:off x="741865" y="3951700"/>
            <a:ext cx="4007094" cy="73421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animEffect transition="in" filter="fade">
                                      <p:cBhvr>
                                        <p:cTn id="7" dur="500"/>
                                        <p:tgtEl>
                                          <p:spTgt spid="1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xEl>
                                              <p:pRg st="1" end="1"/>
                                            </p:txEl>
                                          </p:spTgt>
                                        </p:tgtEl>
                                        <p:attrNameLst>
                                          <p:attrName>style.visibility</p:attrName>
                                        </p:attrNameLst>
                                      </p:cBhvr>
                                      <p:to>
                                        <p:strVal val="visible"/>
                                      </p:to>
                                    </p:set>
                                    <p:animEffect transition="in" filter="fade">
                                      <p:cBhvr>
                                        <p:cTn id="12" dur="500"/>
                                        <p:tgtEl>
                                          <p:spTgt spid="1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0">
                                            <p:txEl>
                                              <p:pRg st="2" end="2"/>
                                            </p:txEl>
                                          </p:spTgt>
                                        </p:tgtEl>
                                        <p:attrNameLst>
                                          <p:attrName>style.visibility</p:attrName>
                                        </p:attrNameLst>
                                      </p:cBhvr>
                                      <p:to>
                                        <p:strVal val="visible"/>
                                      </p:to>
                                    </p:set>
                                    <p:animEffect transition="in" filter="fade">
                                      <p:cBhvr>
                                        <p:cTn id="17" dur="500"/>
                                        <p:tgtEl>
                                          <p:spTgt spid="1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0">
                                            <p:txEl>
                                              <p:pRg st="3" end="3"/>
                                            </p:txEl>
                                          </p:spTgt>
                                        </p:tgtEl>
                                        <p:attrNameLst>
                                          <p:attrName>style.visibility</p:attrName>
                                        </p:attrNameLst>
                                      </p:cBhvr>
                                      <p:to>
                                        <p:strVal val="visible"/>
                                      </p:to>
                                    </p:set>
                                    <p:animEffect transition="in" filter="fade">
                                      <p:cBhvr>
                                        <p:cTn id="22" dur="500"/>
                                        <p:tgtEl>
                                          <p:spTgt spid="15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0">
                                            <p:txEl>
                                              <p:pRg st="4" end="4"/>
                                            </p:txEl>
                                          </p:spTgt>
                                        </p:tgtEl>
                                        <p:attrNameLst>
                                          <p:attrName>style.visibility</p:attrName>
                                        </p:attrNameLst>
                                      </p:cBhvr>
                                      <p:to>
                                        <p:strVal val="visible"/>
                                      </p:to>
                                    </p:set>
                                    <p:animEffect transition="in" filter="fade">
                                      <p:cBhvr>
                                        <p:cTn id="27" dur="500"/>
                                        <p:tgtEl>
                                          <p:spTgt spid="15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0">
                                            <p:txEl>
                                              <p:pRg st="5" end="5"/>
                                            </p:txEl>
                                          </p:spTgt>
                                        </p:tgtEl>
                                        <p:attrNameLst>
                                          <p:attrName>style.visibility</p:attrName>
                                        </p:attrNameLst>
                                      </p:cBhvr>
                                      <p:to>
                                        <p:strVal val="visible"/>
                                      </p:to>
                                    </p:set>
                                    <p:animEffect transition="in" filter="fade">
                                      <p:cBhvr>
                                        <p:cTn id="32" dur="500"/>
                                        <p:tgtEl>
                                          <p:spTgt spid="15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1"/>
                                        </p:tgtEl>
                                        <p:attrNameLst>
                                          <p:attrName>style.visibility</p:attrName>
                                        </p:attrNameLst>
                                      </p:cBhvr>
                                      <p:to>
                                        <p:strVal val="visible"/>
                                      </p:to>
                                    </p:set>
                                    <p:animEffect transition="in" filter="fade">
                                      <p:cBhvr>
                                        <p:cTn id="37" dur="500"/>
                                        <p:tgtEl>
                                          <p:spTgt spid="15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0">
                                            <p:txEl>
                                              <p:pRg st="7" end="7"/>
                                            </p:txEl>
                                          </p:spTgt>
                                        </p:tgtEl>
                                        <p:attrNameLst>
                                          <p:attrName>style.visibility</p:attrName>
                                        </p:attrNameLst>
                                      </p:cBhvr>
                                      <p:to>
                                        <p:strVal val="visible"/>
                                      </p:to>
                                    </p:set>
                                    <p:animEffect transition="in" filter="fade">
                                      <p:cBhvr>
                                        <p:cTn id="42" dur="500"/>
                                        <p:tgtEl>
                                          <p:spTgt spid="15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2"/>
                                        </p:tgtEl>
                                        <p:attrNameLst>
                                          <p:attrName>style.visibility</p:attrName>
                                        </p:attrNameLst>
                                      </p:cBhvr>
                                      <p:to>
                                        <p:strVal val="visible"/>
                                      </p:to>
                                    </p:set>
                                    <p:animEffect transition="in" filter="fade">
                                      <p:cBhvr>
                                        <p:cTn id="4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56"/>
        <p:cNvGrpSpPr/>
        <p:nvPr/>
      </p:nvGrpSpPr>
      <p:grpSpPr>
        <a:xfrm>
          <a:off x="0" y="0"/>
          <a:ext cx="0" cy="0"/>
          <a:chOff x="0" y="0"/>
          <a:chExt cx="0" cy="0"/>
        </a:xfrm>
      </p:grpSpPr>
      <p:sp>
        <p:nvSpPr>
          <p:cNvPr id="157" name="Google Shape;157;p26"/>
          <p:cNvSpPr txBox="1"/>
          <p:nvPr/>
        </p:nvSpPr>
        <p:spPr>
          <a:xfrm>
            <a:off x="161150" y="161150"/>
            <a:ext cx="88233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58" name="Google Shape;158;p26"/>
          <p:cNvSpPr txBox="1"/>
          <p:nvPr/>
        </p:nvSpPr>
        <p:spPr>
          <a:xfrm>
            <a:off x="175500" y="161150"/>
            <a:ext cx="8793000" cy="4834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dirty="0">
                <a:solidFill>
                  <a:schemeClr val="lt1"/>
                </a:solidFill>
              </a:rPr>
              <a:t>  </a:t>
            </a:r>
            <a:endParaRPr sz="2000" dirty="0">
              <a:solidFill>
                <a:schemeClr val="lt1"/>
              </a:solidFill>
            </a:endParaRPr>
          </a:p>
          <a:p>
            <a:pPr marL="0" lvl="0" indent="0" algn="l" rtl="0">
              <a:lnSpc>
                <a:spcPct val="115000"/>
              </a:lnSpc>
              <a:spcBef>
                <a:spcPts val="1600"/>
              </a:spcBef>
              <a:spcAft>
                <a:spcPts val="0"/>
              </a:spcAft>
              <a:buNone/>
            </a:pPr>
            <a:r>
              <a:rPr lang="en" sz="3300" dirty="0">
                <a:solidFill>
                  <a:schemeClr val="lt1"/>
                </a:solidFill>
              </a:rPr>
              <a:t>  </a:t>
            </a:r>
            <a:endParaRPr sz="3300" dirty="0">
              <a:solidFill>
                <a:schemeClr val="lt1"/>
              </a:solidFill>
            </a:endParaRPr>
          </a:p>
          <a:p>
            <a:pPr marL="0" lvl="0" indent="0" algn="l" rtl="0">
              <a:lnSpc>
                <a:spcPct val="115000"/>
              </a:lnSpc>
              <a:spcBef>
                <a:spcPts val="1600"/>
              </a:spcBef>
              <a:spcAft>
                <a:spcPts val="0"/>
              </a:spcAft>
              <a:buNone/>
            </a:pPr>
            <a:r>
              <a:rPr lang="en" sz="3300" dirty="0">
                <a:solidFill>
                  <a:schemeClr val="lt1"/>
                </a:solidFill>
              </a:rPr>
              <a:t>                =</a:t>
            </a:r>
            <a:r>
              <a:rPr lang="en" sz="2700" dirty="0">
                <a:solidFill>
                  <a:schemeClr val="lt1"/>
                </a:solidFill>
              </a:rPr>
              <a:t>  </a:t>
            </a:r>
            <a:endParaRPr sz="2700" dirty="0">
              <a:solidFill>
                <a:schemeClr val="lt1"/>
              </a:solidFill>
            </a:endParaRPr>
          </a:p>
          <a:p>
            <a:pPr marL="0" lvl="0" indent="0" algn="l" rtl="0">
              <a:lnSpc>
                <a:spcPct val="115000"/>
              </a:lnSpc>
              <a:spcBef>
                <a:spcPts val="1600"/>
              </a:spcBef>
              <a:spcAft>
                <a:spcPts val="0"/>
              </a:spcAft>
              <a:buNone/>
            </a:pPr>
            <a:endParaRPr sz="2000" dirty="0">
              <a:solidFill>
                <a:schemeClr val="lt1"/>
              </a:solidFill>
            </a:endParaRPr>
          </a:p>
          <a:p>
            <a:pPr marL="0" lvl="0" indent="0" algn="l" rtl="0">
              <a:lnSpc>
                <a:spcPct val="115000"/>
              </a:lnSpc>
              <a:spcBef>
                <a:spcPts val="1600"/>
              </a:spcBef>
              <a:spcAft>
                <a:spcPts val="0"/>
              </a:spcAft>
              <a:buNone/>
            </a:pPr>
            <a:r>
              <a:rPr lang="en" sz="2000" dirty="0">
                <a:solidFill>
                  <a:schemeClr val="lt1"/>
                </a:solidFill>
              </a:rPr>
              <a:t> </a:t>
            </a:r>
            <a:r>
              <a:rPr lang="en" sz="3300" dirty="0">
                <a:solidFill>
                  <a:schemeClr val="lt1"/>
                </a:solidFill>
              </a:rPr>
              <a:t>               =</a:t>
            </a:r>
            <a:endParaRPr sz="3300" dirty="0">
              <a:solidFill>
                <a:schemeClr val="lt1"/>
              </a:solidFill>
            </a:endParaRPr>
          </a:p>
          <a:p>
            <a:pPr>
              <a:lnSpc>
                <a:spcPct val="115000"/>
              </a:lnSpc>
              <a:spcBef>
                <a:spcPts val="1600"/>
              </a:spcBef>
            </a:pPr>
            <a:r>
              <a:rPr lang="en" sz="2000" dirty="0">
                <a:solidFill>
                  <a:schemeClr val="lt1"/>
                </a:solidFill>
              </a:rPr>
              <a:t>                          </a:t>
            </a:r>
            <a:r>
              <a:rPr lang="en" sz="3300" dirty="0">
                <a:solidFill>
                  <a:schemeClr val="lt1"/>
                </a:solidFill>
              </a:rPr>
              <a:t>=						</a:t>
            </a:r>
            <a:r>
              <a:rPr lang="en-US" sz="3300" dirty="0">
                <a:solidFill>
                  <a:schemeClr val="lt1"/>
                </a:solidFill>
              </a:rPr>
              <a:t>N</a:t>
            </a:r>
          </a:p>
          <a:p>
            <a:pPr marL="0" lvl="0" indent="0" algn="l" rtl="0">
              <a:lnSpc>
                <a:spcPct val="115000"/>
              </a:lnSpc>
              <a:spcBef>
                <a:spcPts val="1600"/>
              </a:spcBef>
              <a:spcAft>
                <a:spcPts val="0"/>
              </a:spcAft>
              <a:buNone/>
            </a:pPr>
            <a:r>
              <a:rPr lang="en" sz="3300" dirty="0">
                <a:solidFill>
                  <a:schemeClr val="lt1"/>
                </a:solidFill>
              </a:rPr>
              <a:t>		</a:t>
            </a:r>
            <a:endParaRPr dirty="0"/>
          </a:p>
        </p:txBody>
      </p:sp>
      <p:pic>
        <p:nvPicPr>
          <p:cNvPr id="159" name="Google Shape;159;p26" descr="{&quot;id&quot;:&quot;8&quot;,&quot;code&quot;:&quot;\\begin{gather*}\n{\\frac{47.6238\\times10^{-11+24+27}}{93.7024\\times10^{22}}}\\\\\n{0.5082\\times10^{40-22}}\\\\\n{5.08\\times10^{17}}\t\n\\end{gather*}&quot;,&quot;font&quot;:{&quot;size&quot;:31.22371077617301,&quot;family&quot;:&quot;Arial&quot;,&quot;color&quot;:&quot;black&quot;},&quot;type&quot;:&quot;gather*&quot;,&quot;ts&quot;:1594657567587,&quot;cs&quot;:&quot;/xpKB9TL0pQnpS+x5pWoQw==&quot;,&quot;size&quot;:{&quot;width&quot;:432.7343503937009,&quot;height&quot;:257.70266574803145}}"/>
          <p:cNvPicPr preferRelativeResize="0"/>
          <p:nvPr/>
        </p:nvPicPr>
        <p:blipFill>
          <a:blip r:embed="rId3">
            <a:alphaModFix/>
          </a:blip>
          <a:stretch>
            <a:fillRect/>
          </a:stretch>
        </p:blipFill>
        <p:spPr>
          <a:xfrm>
            <a:off x="2990918" y="1081077"/>
            <a:ext cx="5495726" cy="32728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8"/>
                                        </p:tgtEl>
                                        <p:attrNameLst>
                                          <p:attrName>style.visibility</p:attrName>
                                        </p:attrNameLst>
                                      </p:cBhvr>
                                      <p:to>
                                        <p:strVal val="visible"/>
                                      </p:to>
                                    </p:set>
                                    <p:animEffect transition="in" filter="fade">
                                      <p:cBhvr>
                                        <p:cTn id="10" dur="500"/>
                                        <p:tgtEl>
                                          <p:spTgt spid="158"/>
                                        </p:tgtEl>
                                      </p:cBhvr>
                                    </p:animEffect>
                                  </p:childTnLst>
                                </p:cTn>
                              </p:par>
                              <p:par>
                                <p:cTn id="11" presetID="10" presetClass="entr" presetSubtype="0" fill="hold" nodeType="withEffect">
                                  <p:stCondLst>
                                    <p:cond delay="0"/>
                                  </p:stCondLst>
                                  <p:childTnLst>
                                    <p:set>
                                      <p:cBhvr>
                                        <p:cTn id="12" dur="1" fill="hold">
                                          <p:stCondLst>
                                            <p:cond delay="0"/>
                                          </p:stCondLst>
                                        </p:cTn>
                                        <p:tgtEl>
                                          <p:spTgt spid="159"/>
                                        </p:tgtEl>
                                        <p:attrNameLst>
                                          <p:attrName>style.visibility</p:attrName>
                                        </p:attrNameLst>
                                      </p:cBhvr>
                                      <p:to>
                                        <p:strVal val="visible"/>
                                      </p:to>
                                    </p:set>
                                    <p:animEffect transition="in" filter="fade">
                                      <p:cBhvr>
                                        <p:cTn id="13"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63"/>
        <p:cNvGrpSpPr/>
        <p:nvPr/>
      </p:nvGrpSpPr>
      <p:grpSpPr>
        <a:xfrm>
          <a:off x="0" y="0"/>
          <a:ext cx="0" cy="0"/>
          <a:chOff x="0" y="0"/>
          <a:chExt cx="0" cy="0"/>
        </a:xfrm>
      </p:grpSpPr>
      <p:sp>
        <p:nvSpPr>
          <p:cNvPr id="164" name="Google Shape;164;p27"/>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65" name="Google Shape;165;p27"/>
          <p:cNvSpPr txBox="1"/>
          <p:nvPr/>
        </p:nvSpPr>
        <p:spPr>
          <a:xfrm>
            <a:off x="161150" y="142150"/>
            <a:ext cx="8808900" cy="114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rPr>
              <a:t>Consequences or effects  of Gravitation</a:t>
            </a:r>
            <a:endParaRPr sz="2400">
              <a:solidFill>
                <a:srgbClr val="FFFFFF"/>
              </a:solidFill>
            </a:endParaRPr>
          </a:p>
        </p:txBody>
      </p:sp>
      <p:sp>
        <p:nvSpPr>
          <p:cNvPr id="166" name="Google Shape;166;p27"/>
          <p:cNvSpPr txBox="1"/>
          <p:nvPr/>
        </p:nvSpPr>
        <p:spPr>
          <a:xfrm>
            <a:off x="235500" y="1286950"/>
            <a:ext cx="8734500" cy="3732300"/>
          </a:xfrm>
          <a:prstGeom prst="rect">
            <a:avLst/>
          </a:prstGeom>
          <a:solidFill>
            <a:srgbClr val="3C78D8"/>
          </a:solidFill>
          <a:ln>
            <a:noFill/>
          </a:ln>
        </p:spPr>
        <p:txBody>
          <a:bodyPr spcFirstLastPara="1" wrap="square" lIns="91425" tIns="91425" rIns="91425" bIns="91425" anchor="t" anchorCtr="0">
            <a:noAutofit/>
          </a:bodyPr>
          <a:lstStyle/>
          <a:p>
            <a:pPr marL="457200" lvl="0" indent="-355600" algn="l" rtl="0">
              <a:lnSpc>
                <a:spcPct val="200000"/>
              </a:lnSpc>
              <a:spcBef>
                <a:spcPts val="0"/>
              </a:spcBef>
              <a:spcAft>
                <a:spcPts val="0"/>
              </a:spcAft>
              <a:buClr>
                <a:srgbClr val="FFFFFF"/>
              </a:buClr>
              <a:buSzPts val="2000"/>
              <a:buChar char="●"/>
            </a:pPr>
            <a:r>
              <a:rPr lang="en" sz="2000">
                <a:solidFill>
                  <a:srgbClr val="FFFFFF"/>
                </a:solidFill>
              </a:rPr>
              <a:t>Planets revolve around the sun and satellites revolve around the planets</a:t>
            </a:r>
            <a:endParaRPr sz="2000">
              <a:solidFill>
                <a:srgbClr val="FFFFFF"/>
              </a:solidFill>
            </a:endParaRPr>
          </a:p>
          <a:p>
            <a:pPr marL="457200" lvl="0" indent="-355600" algn="l" rtl="0">
              <a:lnSpc>
                <a:spcPct val="200000"/>
              </a:lnSpc>
              <a:spcBef>
                <a:spcPts val="0"/>
              </a:spcBef>
              <a:spcAft>
                <a:spcPts val="0"/>
              </a:spcAft>
              <a:buClr>
                <a:srgbClr val="FFFFFF"/>
              </a:buClr>
              <a:buSzPts val="2000"/>
              <a:buChar char="●"/>
            </a:pPr>
            <a:r>
              <a:rPr lang="en" sz="2000">
                <a:solidFill>
                  <a:srgbClr val="FFFFFF"/>
                </a:solidFill>
              </a:rPr>
              <a:t>Tides occurs in the seas or oceans.</a:t>
            </a:r>
            <a:endParaRPr sz="20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1000"/>
                                        <p:tgtEl>
                                          <p:spTgt spid="1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xEl>
                                              <p:pRg st="0" end="0"/>
                                            </p:txEl>
                                          </p:spTgt>
                                        </p:tgtEl>
                                        <p:attrNameLst>
                                          <p:attrName>style.visibility</p:attrName>
                                        </p:attrNameLst>
                                      </p:cBhvr>
                                      <p:to>
                                        <p:strVal val="visible"/>
                                      </p:to>
                                    </p:set>
                                    <p:animEffect transition="in" filter="fade">
                                      <p:cBhvr>
                                        <p:cTn id="12" dur="1000"/>
                                        <p:tgtEl>
                                          <p:spTgt spid="16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6">
                                            <p:txEl>
                                              <p:pRg st="1" end="1"/>
                                            </p:txEl>
                                          </p:spTgt>
                                        </p:tgtEl>
                                        <p:attrNameLst>
                                          <p:attrName>style.visibility</p:attrName>
                                        </p:attrNameLst>
                                      </p:cBhvr>
                                      <p:to>
                                        <p:strVal val="visible"/>
                                      </p:to>
                                    </p:set>
                                    <p:animEffect transition="in" filter="fade">
                                      <p:cBhvr>
                                        <p:cTn id="17" dur="1000"/>
                                        <p:tgtEl>
                                          <p:spTgt spid="16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70"/>
        <p:cNvGrpSpPr/>
        <p:nvPr/>
      </p:nvGrpSpPr>
      <p:grpSpPr>
        <a:xfrm>
          <a:off x="0" y="0"/>
          <a:ext cx="0" cy="0"/>
          <a:chOff x="0" y="0"/>
          <a:chExt cx="0" cy="0"/>
        </a:xfrm>
      </p:grpSpPr>
      <p:sp>
        <p:nvSpPr>
          <p:cNvPr id="171" name="Google Shape;171;p28"/>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72" name="Google Shape;172;p28"/>
          <p:cNvSpPr txBox="1"/>
          <p:nvPr/>
        </p:nvSpPr>
        <p:spPr>
          <a:xfrm>
            <a:off x="161150" y="142150"/>
            <a:ext cx="8808900" cy="47043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endParaRPr sz="2400" b="1" dirty="0">
              <a:solidFill>
                <a:srgbClr val="FFFFFF"/>
              </a:solidFill>
            </a:endParaRPr>
          </a:p>
          <a:p>
            <a:pPr marL="0" lvl="0" indent="0" algn="just" rtl="0">
              <a:lnSpc>
                <a:spcPct val="200000"/>
              </a:lnSpc>
              <a:spcBef>
                <a:spcPts val="0"/>
              </a:spcBef>
              <a:spcAft>
                <a:spcPts val="0"/>
              </a:spcAft>
              <a:buNone/>
            </a:pPr>
            <a:r>
              <a:rPr lang="en" sz="2400" b="1" dirty="0">
                <a:solidFill>
                  <a:srgbClr val="FFFFFF"/>
                </a:solidFill>
              </a:rPr>
              <a:t>What happens when out of two bodies, one is massive and another is minute.e.g. One body is Earth and another body is stone thrown by us in the sky </a:t>
            </a:r>
            <a:endParaRPr sz="2400" b="1" dirty="0">
              <a:solidFill>
                <a:srgbClr val="FFFFFF"/>
              </a:solidFill>
            </a:endParaRPr>
          </a:p>
        </p:txBody>
      </p:sp>
      <p:sp>
        <p:nvSpPr>
          <p:cNvPr id="174" name="Google Shape;174;p28">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78"/>
        <p:cNvGrpSpPr/>
        <p:nvPr/>
      </p:nvGrpSpPr>
      <p:grpSpPr>
        <a:xfrm>
          <a:off x="0" y="0"/>
          <a:ext cx="0" cy="0"/>
          <a:chOff x="0" y="0"/>
          <a:chExt cx="0" cy="0"/>
        </a:xfrm>
      </p:grpSpPr>
      <p:sp>
        <p:nvSpPr>
          <p:cNvPr id="179" name="Google Shape;179;p29"/>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rPr>
              <a:t>           </a:t>
            </a:r>
            <a:endParaRPr sz="2000">
              <a:solidFill>
                <a:srgbClr val="FFFFFF"/>
              </a:solidFill>
            </a:endParaRPr>
          </a:p>
        </p:txBody>
      </p:sp>
      <p:pic>
        <p:nvPicPr>
          <p:cNvPr id="180" name="Google Shape;180;p29"/>
          <p:cNvPicPr preferRelativeResize="0"/>
          <p:nvPr/>
        </p:nvPicPr>
        <p:blipFill>
          <a:blip r:embed="rId3">
            <a:alphaModFix/>
          </a:blip>
          <a:stretch>
            <a:fillRect/>
          </a:stretch>
        </p:blipFill>
        <p:spPr>
          <a:xfrm>
            <a:off x="2164300" y="96994"/>
            <a:ext cx="4547600" cy="4853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84"/>
        <p:cNvGrpSpPr/>
        <p:nvPr/>
      </p:nvGrpSpPr>
      <p:grpSpPr>
        <a:xfrm>
          <a:off x="0" y="0"/>
          <a:ext cx="0" cy="0"/>
          <a:chOff x="0" y="0"/>
          <a:chExt cx="0" cy="0"/>
        </a:xfrm>
      </p:grpSpPr>
      <p:sp>
        <p:nvSpPr>
          <p:cNvPr id="185" name="Google Shape;185;p30"/>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86" name="Google Shape;186;p30"/>
          <p:cNvSpPr txBox="1"/>
          <p:nvPr/>
        </p:nvSpPr>
        <p:spPr>
          <a:xfrm>
            <a:off x="161150" y="142150"/>
            <a:ext cx="8808900" cy="47043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2400" b="1">
                <a:solidFill>
                  <a:srgbClr val="FFFFFF"/>
                </a:solidFill>
              </a:rPr>
              <a:t>Obviously stone falls on the ground. </a:t>
            </a:r>
            <a:endParaRPr sz="2400" b="1">
              <a:solidFill>
                <a:srgbClr val="FFFFFF"/>
              </a:solidFill>
            </a:endParaRPr>
          </a:p>
          <a:p>
            <a:pPr marL="457200" lvl="0" indent="-381000" algn="l" rtl="0">
              <a:lnSpc>
                <a:spcPct val="200000"/>
              </a:lnSpc>
              <a:spcBef>
                <a:spcPts val="0"/>
              </a:spcBef>
              <a:spcAft>
                <a:spcPts val="0"/>
              </a:spcAft>
              <a:buClr>
                <a:srgbClr val="FFFFFF"/>
              </a:buClr>
              <a:buSzPts val="2400"/>
              <a:buChar char="●"/>
            </a:pPr>
            <a:r>
              <a:rPr lang="en" sz="2400" b="1">
                <a:solidFill>
                  <a:srgbClr val="FFFFFF"/>
                </a:solidFill>
              </a:rPr>
              <a:t>Why such happens? </a:t>
            </a:r>
            <a:endParaRPr sz="2400" b="1">
              <a:solidFill>
                <a:srgbClr val="FFFFFF"/>
              </a:solidFill>
            </a:endParaRPr>
          </a:p>
          <a:p>
            <a:pPr marL="457200" lvl="0" indent="-381000" algn="l" rtl="0">
              <a:lnSpc>
                <a:spcPct val="200000"/>
              </a:lnSpc>
              <a:spcBef>
                <a:spcPts val="0"/>
              </a:spcBef>
              <a:spcAft>
                <a:spcPts val="0"/>
              </a:spcAft>
              <a:buClr>
                <a:srgbClr val="FFFFFF"/>
              </a:buClr>
              <a:buSzPts val="2400"/>
              <a:buChar char="●"/>
            </a:pPr>
            <a:r>
              <a:rPr lang="en" sz="2400" b="1">
                <a:solidFill>
                  <a:srgbClr val="FFFFFF"/>
                </a:solidFill>
              </a:rPr>
              <a:t>Why the Earth and the Stone do not remain apart equidistantly?</a:t>
            </a:r>
            <a:endParaRPr sz="2400" b="1">
              <a:solidFill>
                <a:srgbClr val="FFFFFF"/>
              </a:solidFill>
            </a:endParaRPr>
          </a:p>
          <a:p>
            <a:pPr marL="457200" lvl="0" indent="-381000" algn="l" rtl="0">
              <a:lnSpc>
                <a:spcPct val="200000"/>
              </a:lnSpc>
              <a:spcBef>
                <a:spcPts val="0"/>
              </a:spcBef>
              <a:spcAft>
                <a:spcPts val="0"/>
              </a:spcAft>
              <a:buClr>
                <a:srgbClr val="FFFFFF"/>
              </a:buClr>
              <a:buSzPts val="2400"/>
              <a:buChar char="●"/>
            </a:pPr>
            <a:r>
              <a:rPr lang="en" sz="2400" b="1">
                <a:solidFill>
                  <a:srgbClr val="FFFFFF"/>
                </a:solidFill>
              </a:rPr>
              <a:t>Why the Earth does not seem to fall towards the stone.</a:t>
            </a:r>
            <a:endParaRPr sz="2400" b="1">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animEffect transition="in" filter="fade">
                                      <p:cBhvr>
                                        <p:cTn id="7" dur="1000"/>
                                        <p:tgtEl>
                                          <p:spTgt spid="1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6">
                                            <p:txEl>
                                              <p:pRg st="1" end="1"/>
                                            </p:txEl>
                                          </p:spTgt>
                                        </p:tgtEl>
                                        <p:attrNameLst>
                                          <p:attrName>style.visibility</p:attrName>
                                        </p:attrNameLst>
                                      </p:cBhvr>
                                      <p:to>
                                        <p:strVal val="visible"/>
                                      </p:to>
                                    </p:set>
                                    <p:animEffect transition="in" filter="fade">
                                      <p:cBhvr>
                                        <p:cTn id="12" dur="1000"/>
                                        <p:tgtEl>
                                          <p:spTgt spid="1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6">
                                            <p:txEl>
                                              <p:pRg st="2" end="2"/>
                                            </p:txEl>
                                          </p:spTgt>
                                        </p:tgtEl>
                                        <p:attrNameLst>
                                          <p:attrName>style.visibility</p:attrName>
                                        </p:attrNameLst>
                                      </p:cBhvr>
                                      <p:to>
                                        <p:strVal val="visible"/>
                                      </p:to>
                                    </p:set>
                                    <p:animEffect transition="in" filter="fade">
                                      <p:cBhvr>
                                        <p:cTn id="17" dur="1000"/>
                                        <p:tgtEl>
                                          <p:spTgt spid="1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6">
                                            <p:txEl>
                                              <p:pRg st="3" end="3"/>
                                            </p:txEl>
                                          </p:spTgt>
                                        </p:tgtEl>
                                        <p:attrNameLst>
                                          <p:attrName>style.visibility</p:attrName>
                                        </p:attrNameLst>
                                      </p:cBhvr>
                                      <p:to>
                                        <p:strVal val="visible"/>
                                      </p:to>
                                    </p:set>
                                    <p:animEffect transition="in" filter="fade">
                                      <p:cBhvr>
                                        <p:cTn id="22" dur="1000"/>
                                        <p:tgtEl>
                                          <p:spTgt spid="1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90"/>
        <p:cNvGrpSpPr/>
        <p:nvPr/>
      </p:nvGrpSpPr>
      <p:grpSpPr>
        <a:xfrm>
          <a:off x="0" y="0"/>
          <a:ext cx="0" cy="0"/>
          <a:chOff x="0" y="0"/>
          <a:chExt cx="0" cy="0"/>
        </a:xfrm>
      </p:grpSpPr>
      <p:sp>
        <p:nvSpPr>
          <p:cNvPr id="191" name="Google Shape;191;p31"/>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92" name="Google Shape;192;p31"/>
          <p:cNvSpPr txBox="1"/>
          <p:nvPr/>
        </p:nvSpPr>
        <p:spPr>
          <a:xfrm>
            <a:off x="161150" y="142150"/>
            <a:ext cx="8808900" cy="4704300"/>
          </a:xfrm>
          <a:prstGeom prst="rect">
            <a:avLst/>
          </a:prstGeom>
          <a:no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endParaRPr sz="2000" b="1" dirty="0">
              <a:solidFill>
                <a:srgbClr val="FFFFFF"/>
              </a:solidFill>
            </a:endParaRPr>
          </a:p>
          <a:p>
            <a:pPr marL="0" lvl="0" indent="0" algn="l" rtl="0">
              <a:lnSpc>
                <a:spcPct val="200000"/>
              </a:lnSpc>
              <a:spcBef>
                <a:spcPts val="0"/>
              </a:spcBef>
              <a:spcAft>
                <a:spcPts val="0"/>
              </a:spcAft>
              <a:buNone/>
            </a:pPr>
            <a:r>
              <a:rPr lang="en" sz="2000" b="1" dirty="0">
                <a:solidFill>
                  <a:srgbClr val="FFFFFF"/>
                </a:solidFill>
              </a:rPr>
              <a:t>If there are two bodies one is massive like planets, satellites, stars and another  very minute lying near or on the surface of the massive body</a:t>
            </a:r>
            <a:endParaRPr sz="2000" b="1" dirty="0">
              <a:solidFill>
                <a:srgbClr val="FFFFFF"/>
              </a:solidFill>
            </a:endParaRPr>
          </a:p>
          <a:p>
            <a:pPr marL="0" lvl="0" indent="0" algn="l" rtl="0">
              <a:lnSpc>
                <a:spcPct val="200000"/>
              </a:lnSpc>
              <a:spcBef>
                <a:spcPts val="0"/>
              </a:spcBef>
              <a:spcAft>
                <a:spcPts val="0"/>
              </a:spcAft>
              <a:buNone/>
            </a:pPr>
            <a:r>
              <a:rPr lang="en" sz="2000" b="1" dirty="0">
                <a:solidFill>
                  <a:srgbClr val="FFFFFF"/>
                </a:solidFill>
              </a:rPr>
              <a:t>According to gravitation, there must be force of attraction between them which attracts to each other. </a:t>
            </a:r>
            <a:endParaRPr sz="2000" b="1" dirty="0">
              <a:solidFill>
                <a:srgbClr val="FFFFFF"/>
              </a:solidFill>
            </a:endParaRPr>
          </a:p>
          <a:p>
            <a:pPr marL="0" lvl="0" indent="0" algn="l" rtl="0">
              <a:lnSpc>
                <a:spcPct val="200000"/>
              </a:lnSpc>
              <a:spcBef>
                <a:spcPts val="0"/>
              </a:spcBef>
              <a:spcAft>
                <a:spcPts val="0"/>
              </a:spcAft>
              <a:buNone/>
            </a:pPr>
            <a:r>
              <a:rPr lang="en" sz="2000" b="1" dirty="0">
                <a:solidFill>
                  <a:srgbClr val="FFFFFF"/>
                </a:solidFill>
              </a:rPr>
              <a:t>This happens but we can feel only force of attraction on minute body not on massive body.</a:t>
            </a:r>
            <a:endParaRPr sz="2000" b="1" dirty="0">
              <a:solidFill>
                <a:srgbClr val="FFFFFF"/>
              </a:solidFill>
            </a:endParaRPr>
          </a:p>
          <a:p>
            <a:pPr marL="0" lvl="0" indent="0" algn="l" rtl="0">
              <a:lnSpc>
                <a:spcPct val="200000"/>
              </a:lnSpc>
              <a:spcBef>
                <a:spcPts val="0"/>
              </a:spcBef>
              <a:spcAft>
                <a:spcPts val="0"/>
              </a:spcAft>
              <a:buNone/>
            </a:pPr>
            <a:endParaRPr sz="2000" b="1"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2">
                                            <p:txEl>
                                              <p:pRg st="1" end="1"/>
                                            </p:txEl>
                                          </p:spTgt>
                                        </p:tgtEl>
                                        <p:attrNameLst>
                                          <p:attrName>style.visibility</p:attrName>
                                        </p:attrNameLst>
                                      </p:cBhvr>
                                      <p:to>
                                        <p:strVal val="visible"/>
                                      </p:to>
                                    </p:set>
                                    <p:animEffect transition="in" filter="fade">
                                      <p:cBhvr>
                                        <p:cTn id="7" dur="500"/>
                                        <p:tgtEl>
                                          <p:spTgt spid="19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2">
                                            <p:txEl>
                                              <p:pRg st="2" end="2"/>
                                            </p:txEl>
                                          </p:spTgt>
                                        </p:tgtEl>
                                        <p:attrNameLst>
                                          <p:attrName>style.visibility</p:attrName>
                                        </p:attrNameLst>
                                      </p:cBhvr>
                                      <p:to>
                                        <p:strVal val="visible"/>
                                      </p:to>
                                    </p:set>
                                    <p:animEffect transition="in" filter="fade">
                                      <p:cBhvr>
                                        <p:cTn id="12" dur="500"/>
                                        <p:tgtEl>
                                          <p:spTgt spid="19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2">
                                            <p:txEl>
                                              <p:pRg st="3" end="3"/>
                                            </p:txEl>
                                          </p:spTgt>
                                        </p:tgtEl>
                                        <p:attrNameLst>
                                          <p:attrName>style.visibility</p:attrName>
                                        </p:attrNameLst>
                                      </p:cBhvr>
                                      <p:to>
                                        <p:strVal val="visible"/>
                                      </p:to>
                                    </p:set>
                                    <p:animEffect transition="in" filter="fade">
                                      <p:cBhvr>
                                        <p:cTn id="17" dur="500"/>
                                        <p:tgtEl>
                                          <p:spTgt spid="1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196"/>
        <p:cNvGrpSpPr/>
        <p:nvPr/>
      </p:nvGrpSpPr>
      <p:grpSpPr>
        <a:xfrm>
          <a:off x="0" y="0"/>
          <a:ext cx="0" cy="0"/>
          <a:chOff x="0" y="0"/>
          <a:chExt cx="0" cy="0"/>
        </a:xfrm>
      </p:grpSpPr>
      <p:sp>
        <p:nvSpPr>
          <p:cNvPr id="197" name="Google Shape;197;p32"/>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198" name="Google Shape;198;p32"/>
          <p:cNvSpPr txBox="1"/>
          <p:nvPr/>
        </p:nvSpPr>
        <p:spPr>
          <a:xfrm>
            <a:off x="161150" y="142150"/>
            <a:ext cx="8808900" cy="4704300"/>
          </a:xfrm>
          <a:prstGeom prst="rect">
            <a:avLst/>
          </a:prstGeom>
          <a:noFill/>
          <a:ln>
            <a:noFill/>
          </a:ln>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chemeClr val="dk1"/>
              </a:buClr>
              <a:buSzPts val="1100"/>
              <a:buFont typeface="Arial"/>
              <a:buNone/>
            </a:pPr>
            <a:r>
              <a:rPr lang="en" sz="2000" b="1" dirty="0">
                <a:solidFill>
                  <a:srgbClr val="FFFFFF"/>
                </a:solidFill>
              </a:rPr>
              <a:t>This is because of massive mass of one comparable to another.</a:t>
            </a: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b="1" dirty="0">
                <a:solidFill>
                  <a:srgbClr val="FFFFFF"/>
                </a:solidFill>
              </a:rPr>
              <a:t>Such type of force of attraction between two bodies ( one celestial and another object on its surface) is called force of gravity or simply gravity only.</a:t>
            </a: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b="1" dirty="0">
                <a:solidFill>
                  <a:srgbClr val="FFFFFF"/>
                </a:solidFill>
              </a:rPr>
              <a:t>We might say like this: gravity of the Earth, gravity of the Moon etc</a:t>
            </a: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b="1" dirty="0">
                <a:solidFill>
                  <a:srgbClr val="FFFFFF"/>
                </a:solidFill>
              </a:rPr>
              <a:t>But we do not say gravitation of the Earth, instead, gravitation between the Earth and the Moon.</a:t>
            </a: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b="1" dirty="0">
                <a:solidFill>
                  <a:srgbClr val="FFFFFF"/>
                </a:solidFill>
              </a:rPr>
              <a:t>Gravity is no other than gravitation instead it is special case only. Now state what is that special case? Write now.</a:t>
            </a:r>
            <a:endParaRPr sz="2000" b="1" dirty="0">
              <a:solidFill>
                <a:srgbClr val="FFFFFF"/>
              </a:solidFill>
            </a:endParaRPr>
          </a:p>
          <a:p>
            <a:pPr marL="0" lvl="0" indent="0" algn="l" rtl="0">
              <a:lnSpc>
                <a:spcPct val="150000"/>
              </a:lnSpc>
              <a:spcBef>
                <a:spcPts val="0"/>
              </a:spcBef>
              <a:spcAft>
                <a:spcPts val="0"/>
              </a:spcAft>
              <a:buNone/>
            </a:pPr>
            <a:endParaRPr sz="2000" b="1" dirty="0">
              <a:solidFill>
                <a:srgbClr val="FFFFFF"/>
              </a:solidFill>
            </a:endParaRPr>
          </a:p>
        </p:txBody>
      </p:sp>
      <p:sp>
        <p:nvSpPr>
          <p:cNvPr id="200" name="Google Shape;200;p32">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
                                            <p:txEl>
                                              <p:pRg st="0" end="0"/>
                                            </p:txEl>
                                          </p:spTgt>
                                        </p:tgtEl>
                                        <p:attrNameLst>
                                          <p:attrName>style.visibility</p:attrName>
                                        </p:attrNameLst>
                                      </p:cBhvr>
                                      <p:to>
                                        <p:strVal val="visible"/>
                                      </p:to>
                                    </p:set>
                                    <p:animEffect transition="in" filter="fade">
                                      <p:cBhvr>
                                        <p:cTn id="7" dur="1000"/>
                                        <p:tgtEl>
                                          <p:spTgt spid="1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
                                            <p:txEl>
                                              <p:pRg st="1" end="1"/>
                                            </p:txEl>
                                          </p:spTgt>
                                        </p:tgtEl>
                                        <p:attrNameLst>
                                          <p:attrName>style.visibility</p:attrName>
                                        </p:attrNameLst>
                                      </p:cBhvr>
                                      <p:to>
                                        <p:strVal val="visible"/>
                                      </p:to>
                                    </p:set>
                                    <p:animEffect transition="in" filter="fade">
                                      <p:cBhvr>
                                        <p:cTn id="12" dur="1000"/>
                                        <p:tgtEl>
                                          <p:spTgt spid="1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8">
                                            <p:txEl>
                                              <p:pRg st="2" end="2"/>
                                            </p:txEl>
                                          </p:spTgt>
                                        </p:tgtEl>
                                        <p:attrNameLst>
                                          <p:attrName>style.visibility</p:attrName>
                                        </p:attrNameLst>
                                      </p:cBhvr>
                                      <p:to>
                                        <p:strVal val="visible"/>
                                      </p:to>
                                    </p:set>
                                    <p:animEffect transition="in" filter="fade">
                                      <p:cBhvr>
                                        <p:cTn id="17" dur="1000"/>
                                        <p:tgtEl>
                                          <p:spTgt spid="1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8">
                                            <p:txEl>
                                              <p:pRg st="3" end="3"/>
                                            </p:txEl>
                                          </p:spTgt>
                                        </p:tgtEl>
                                        <p:attrNameLst>
                                          <p:attrName>style.visibility</p:attrName>
                                        </p:attrNameLst>
                                      </p:cBhvr>
                                      <p:to>
                                        <p:strVal val="visible"/>
                                      </p:to>
                                    </p:set>
                                    <p:animEffect transition="in" filter="fade">
                                      <p:cBhvr>
                                        <p:cTn id="22" dur="1000"/>
                                        <p:tgtEl>
                                          <p:spTgt spid="19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8">
                                            <p:txEl>
                                              <p:pRg st="4" end="4"/>
                                            </p:txEl>
                                          </p:spTgt>
                                        </p:tgtEl>
                                        <p:attrNameLst>
                                          <p:attrName>style.visibility</p:attrName>
                                        </p:attrNameLst>
                                      </p:cBhvr>
                                      <p:to>
                                        <p:strVal val="visible"/>
                                      </p:to>
                                    </p:set>
                                    <p:animEffect transition="in" filter="fade">
                                      <p:cBhvr>
                                        <p:cTn id="27" dur="1000"/>
                                        <p:tgtEl>
                                          <p:spTgt spid="19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04"/>
        <p:cNvGrpSpPr/>
        <p:nvPr/>
      </p:nvGrpSpPr>
      <p:grpSpPr>
        <a:xfrm>
          <a:off x="0" y="0"/>
          <a:ext cx="0" cy="0"/>
          <a:chOff x="0" y="0"/>
          <a:chExt cx="0" cy="0"/>
        </a:xfrm>
      </p:grpSpPr>
      <p:sp>
        <p:nvSpPr>
          <p:cNvPr id="205" name="Google Shape;205;p33"/>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06" name="Google Shape;206;p33"/>
          <p:cNvSpPr txBox="1"/>
          <p:nvPr/>
        </p:nvSpPr>
        <p:spPr>
          <a:xfrm>
            <a:off x="167550" y="142150"/>
            <a:ext cx="8808900" cy="4704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dirty="0">
                <a:solidFill>
                  <a:srgbClr val="FFFFFF"/>
                </a:solidFill>
              </a:rPr>
              <a:t>According to law of gravitation </a:t>
            </a:r>
            <a:endParaRPr sz="2000" dirty="0">
              <a:solidFill>
                <a:srgbClr val="FFFFFF"/>
              </a:solidFill>
            </a:endParaRPr>
          </a:p>
          <a:p>
            <a:pPr marL="0" lvl="0" indent="0" algn="l" rtl="0">
              <a:lnSpc>
                <a:spcPct val="150000"/>
              </a:lnSpc>
              <a:spcBef>
                <a:spcPts val="0"/>
              </a:spcBef>
              <a:spcAft>
                <a:spcPts val="0"/>
              </a:spcAft>
              <a:buClr>
                <a:schemeClr val="dk1"/>
              </a:buClr>
              <a:buSzPts val="1100"/>
              <a:buFont typeface="Arial"/>
              <a:buNone/>
            </a:pP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b="1" dirty="0">
                <a:solidFill>
                  <a:srgbClr val="FFFFFF"/>
                </a:solidFill>
              </a:rPr>
              <a:t>Where, W = force of gravity, G = gravitational</a:t>
            </a: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b="1" dirty="0">
                <a:solidFill>
                  <a:srgbClr val="FFFFFF"/>
                </a:solidFill>
              </a:rPr>
              <a:t>Constant, M = mass of celestial body, m = mass</a:t>
            </a:r>
            <a:endParaRPr sz="2000" b="1" dirty="0">
              <a:solidFill>
                <a:srgbClr val="FFFFFF"/>
              </a:solidFill>
            </a:endParaRPr>
          </a:p>
          <a:p>
            <a:pPr marL="0" lvl="0" indent="0" algn="l" rtl="0">
              <a:lnSpc>
                <a:spcPct val="150000"/>
              </a:lnSpc>
              <a:spcBef>
                <a:spcPts val="0"/>
              </a:spcBef>
              <a:spcAft>
                <a:spcPts val="0"/>
              </a:spcAft>
              <a:buClr>
                <a:schemeClr val="dk1"/>
              </a:buClr>
              <a:buSzPts val="1100"/>
              <a:buFont typeface="Arial"/>
              <a:buNone/>
            </a:pPr>
            <a:r>
              <a:rPr lang="en" sz="2000" b="1" dirty="0">
                <a:solidFill>
                  <a:srgbClr val="FFFFFF"/>
                </a:solidFill>
              </a:rPr>
              <a:t>Of object and R = radius of celestial body</a:t>
            </a:r>
            <a:endParaRPr sz="2000" b="1" dirty="0">
              <a:solidFill>
                <a:srgbClr val="FFFFFF"/>
              </a:solidFill>
            </a:endParaRPr>
          </a:p>
        </p:txBody>
      </p:sp>
      <p:pic>
        <p:nvPicPr>
          <p:cNvPr id="213" name="Google Shape;213;p33" descr="{&quot;id&quot;:&quot;9&quot;,&quot;code&quot;:&quot;\\begin{align*}\n{F}&amp;={\\frac{GM_{1}M_{2}}{d^{2}}}\\\\\n{F\\left(W\\right)}&amp;={\\frac{GMm}{R^{2}}}\t\n\\end{align*}&quot;,&quot;font&quot;:{&quot;size&quot;:18.000000000000004,&quot;family&quot;:&quot;Arial&quot;,&quot;color&quot;:&quot;black&quot;},&quot;type&quot;:&quot;align*&quot;,&quot;ts&quot;:1594658231113,&quot;cs&quot;:&quot;oame3+9bZn9ICklOUdKI7A==&quot;,&quot;size&quot;:{&quot;width&quot;:221.91768188976383,&quot;height&quot;:127.61370944881888}}"/>
          <p:cNvPicPr preferRelativeResize="0"/>
          <p:nvPr/>
        </p:nvPicPr>
        <p:blipFill>
          <a:blip r:embed="rId3">
            <a:alphaModFix/>
          </a:blip>
          <a:stretch>
            <a:fillRect/>
          </a:stretch>
        </p:blipFill>
        <p:spPr>
          <a:xfrm>
            <a:off x="587839" y="1061838"/>
            <a:ext cx="2818355" cy="1620694"/>
          </a:xfrm>
          <a:prstGeom prst="rect">
            <a:avLst/>
          </a:prstGeom>
          <a:noFill/>
          <a:ln>
            <a:noFill/>
          </a:ln>
        </p:spPr>
      </p:pic>
      <p:grpSp>
        <p:nvGrpSpPr>
          <p:cNvPr id="4" name="Group 3">
            <a:extLst>
              <a:ext uri="{FF2B5EF4-FFF2-40B4-BE49-F238E27FC236}">
                <a16:creationId xmlns:a16="http://schemas.microsoft.com/office/drawing/2014/main" id="{F878B97A-3986-4C83-96EA-E60297FEC509}"/>
              </a:ext>
            </a:extLst>
          </p:cNvPr>
          <p:cNvGrpSpPr/>
          <p:nvPr/>
        </p:nvGrpSpPr>
        <p:grpSpPr>
          <a:xfrm>
            <a:off x="5779356" y="479116"/>
            <a:ext cx="3104925" cy="3210688"/>
            <a:chOff x="5920032" y="479116"/>
            <a:chExt cx="3104925" cy="3210688"/>
          </a:xfrm>
        </p:grpSpPr>
        <p:pic>
          <p:nvPicPr>
            <p:cNvPr id="207" name="Google Shape;207;p33"/>
            <p:cNvPicPr preferRelativeResize="0"/>
            <p:nvPr/>
          </p:nvPicPr>
          <p:blipFill>
            <a:blip r:embed="rId4">
              <a:alphaModFix/>
            </a:blip>
            <a:stretch>
              <a:fillRect/>
            </a:stretch>
          </p:blipFill>
          <p:spPr>
            <a:xfrm>
              <a:off x="5920032" y="584879"/>
              <a:ext cx="3104925" cy="3104925"/>
            </a:xfrm>
            <a:prstGeom prst="rect">
              <a:avLst/>
            </a:prstGeom>
            <a:noFill/>
            <a:ln>
              <a:noFill/>
            </a:ln>
          </p:spPr>
        </p:pic>
        <p:grpSp>
          <p:nvGrpSpPr>
            <p:cNvPr id="3" name="Group 2">
              <a:extLst>
                <a:ext uri="{FF2B5EF4-FFF2-40B4-BE49-F238E27FC236}">
                  <a16:creationId xmlns:a16="http://schemas.microsoft.com/office/drawing/2014/main" id="{CCFE5DF3-F44A-44B8-8601-2F5F86338C67}"/>
                </a:ext>
              </a:extLst>
            </p:cNvPr>
            <p:cNvGrpSpPr/>
            <p:nvPr/>
          </p:nvGrpSpPr>
          <p:grpSpPr>
            <a:xfrm>
              <a:off x="7116411" y="479116"/>
              <a:ext cx="1287884" cy="2443029"/>
              <a:chOff x="6999248" y="494757"/>
              <a:chExt cx="1287884" cy="2443029"/>
            </a:xfrm>
          </p:grpSpPr>
          <p:sp>
            <p:nvSpPr>
              <p:cNvPr id="210" name="Google Shape;210;p33"/>
              <p:cNvSpPr txBox="1"/>
              <p:nvPr/>
            </p:nvSpPr>
            <p:spPr>
              <a:xfrm>
                <a:off x="7847932" y="557480"/>
                <a:ext cx="439200" cy="51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rPr>
                  <a:t>m</a:t>
                </a:r>
                <a:endParaRPr sz="2000">
                  <a:solidFill>
                    <a:srgbClr val="FFFFFF"/>
                  </a:solidFill>
                </a:endParaRPr>
              </a:p>
            </p:txBody>
          </p:sp>
          <p:pic>
            <p:nvPicPr>
              <p:cNvPr id="208" name="Google Shape;208;p33"/>
              <p:cNvPicPr preferRelativeResize="0"/>
              <p:nvPr/>
            </p:nvPicPr>
            <p:blipFill>
              <a:blip r:embed="rId5">
                <a:alphaModFix/>
              </a:blip>
              <a:stretch>
                <a:fillRect/>
              </a:stretch>
            </p:blipFill>
            <p:spPr>
              <a:xfrm>
                <a:off x="6999248" y="494757"/>
                <a:ext cx="712188" cy="642947"/>
              </a:xfrm>
              <a:prstGeom prst="rect">
                <a:avLst/>
              </a:prstGeom>
              <a:noFill/>
              <a:ln>
                <a:noFill/>
              </a:ln>
            </p:spPr>
          </p:pic>
          <p:cxnSp>
            <p:nvCxnSpPr>
              <p:cNvPr id="211" name="Google Shape;211;p33"/>
              <p:cNvCxnSpPr>
                <a:endCxn id="208" idx="2"/>
              </p:cNvCxnSpPr>
              <p:nvPr/>
            </p:nvCxnSpPr>
            <p:spPr>
              <a:xfrm rot="10800000" flipH="1">
                <a:off x="7339742" y="1137705"/>
                <a:ext cx="15600" cy="1113300"/>
              </a:xfrm>
              <a:prstGeom prst="straightConnector1">
                <a:avLst/>
              </a:prstGeom>
              <a:noFill/>
              <a:ln w="9525" cap="flat" cmpd="sng">
                <a:solidFill>
                  <a:srgbClr val="000000"/>
                </a:solidFill>
                <a:prstDash val="solid"/>
                <a:round/>
                <a:headEnd type="none" w="med" len="med"/>
                <a:tailEnd type="none" w="med" len="med"/>
              </a:ln>
            </p:spPr>
          </p:cxnSp>
          <p:sp>
            <p:nvSpPr>
              <p:cNvPr id="212" name="Google Shape;212;p33"/>
              <p:cNvSpPr txBox="1"/>
              <p:nvPr/>
            </p:nvSpPr>
            <p:spPr>
              <a:xfrm>
                <a:off x="7355332" y="1231807"/>
                <a:ext cx="712200" cy="51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rgbClr val="FFFFFF"/>
                    </a:solidFill>
                  </a:rPr>
                  <a:t>d=R</a:t>
                </a:r>
                <a:endParaRPr sz="2000" dirty="0">
                  <a:solidFill>
                    <a:srgbClr val="FFFFFF"/>
                  </a:solidFill>
                </a:endParaRPr>
              </a:p>
            </p:txBody>
          </p:sp>
          <p:sp>
            <p:nvSpPr>
              <p:cNvPr id="209" name="Google Shape;209;p33"/>
              <p:cNvSpPr txBox="1"/>
              <p:nvPr/>
            </p:nvSpPr>
            <p:spPr>
              <a:xfrm>
                <a:off x="7272232" y="2420286"/>
                <a:ext cx="439200" cy="51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rPr>
                  <a:t>M</a:t>
                </a:r>
                <a:endParaRPr sz="2000">
                  <a:solidFill>
                    <a:srgbClr val="FFFFFF"/>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
                                            <p:txEl>
                                              <p:pRg st="0" end="0"/>
                                            </p:txEl>
                                          </p:spTgt>
                                        </p:tgtEl>
                                        <p:attrNameLst>
                                          <p:attrName>style.visibility</p:attrName>
                                        </p:attrNameLst>
                                      </p:cBhvr>
                                      <p:to>
                                        <p:strVal val="visible"/>
                                      </p:to>
                                    </p:set>
                                    <p:animEffect transition="in" filter="fade">
                                      <p:cBhvr>
                                        <p:cTn id="12" dur="500"/>
                                        <p:tgtEl>
                                          <p:spTgt spid="20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3"/>
                                        </p:tgtEl>
                                        <p:attrNameLst>
                                          <p:attrName>style.visibility</p:attrName>
                                        </p:attrNameLst>
                                      </p:cBhvr>
                                      <p:to>
                                        <p:strVal val="visible"/>
                                      </p:to>
                                    </p:set>
                                    <p:animEffect transition="in" filter="fade">
                                      <p:cBhvr>
                                        <p:cTn id="17" dur="500"/>
                                        <p:tgtEl>
                                          <p:spTgt spid="2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6">
                                            <p:txEl>
                                              <p:pRg st="6" end="6"/>
                                            </p:txEl>
                                          </p:spTgt>
                                        </p:tgtEl>
                                        <p:attrNameLst>
                                          <p:attrName>style.visibility</p:attrName>
                                        </p:attrNameLst>
                                      </p:cBhvr>
                                      <p:to>
                                        <p:strVal val="visible"/>
                                      </p:to>
                                    </p:set>
                                    <p:animEffect transition="in" filter="fade">
                                      <p:cBhvr>
                                        <p:cTn id="22" dur="500"/>
                                        <p:tgtEl>
                                          <p:spTgt spid="206">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06">
                                            <p:txEl>
                                              <p:pRg st="7" end="7"/>
                                            </p:txEl>
                                          </p:spTgt>
                                        </p:tgtEl>
                                        <p:attrNameLst>
                                          <p:attrName>style.visibility</p:attrName>
                                        </p:attrNameLst>
                                      </p:cBhvr>
                                      <p:to>
                                        <p:strVal val="visible"/>
                                      </p:to>
                                    </p:set>
                                    <p:animEffect transition="in" filter="fade">
                                      <p:cBhvr>
                                        <p:cTn id="25" dur="500"/>
                                        <p:tgtEl>
                                          <p:spTgt spid="206">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06">
                                            <p:txEl>
                                              <p:pRg st="8" end="8"/>
                                            </p:txEl>
                                          </p:spTgt>
                                        </p:tgtEl>
                                        <p:attrNameLst>
                                          <p:attrName>style.visibility</p:attrName>
                                        </p:attrNameLst>
                                      </p:cBhvr>
                                      <p:to>
                                        <p:strVal val="visible"/>
                                      </p:to>
                                    </p:set>
                                    <p:animEffect transition="in" filter="fade">
                                      <p:cBhvr>
                                        <p:cTn id="28" dur="500"/>
                                        <p:tgtEl>
                                          <p:spTgt spid="20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17"/>
        <p:cNvGrpSpPr/>
        <p:nvPr/>
      </p:nvGrpSpPr>
      <p:grpSpPr>
        <a:xfrm>
          <a:off x="0" y="0"/>
          <a:ext cx="0" cy="0"/>
          <a:chOff x="0" y="0"/>
          <a:chExt cx="0" cy="0"/>
        </a:xfrm>
      </p:grpSpPr>
      <p:sp>
        <p:nvSpPr>
          <p:cNvPr id="218" name="Google Shape;218;p34"/>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19" name="Google Shape;219;p34"/>
          <p:cNvSpPr txBox="1"/>
          <p:nvPr/>
        </p:nvSpPr>
        <p:spPr>
          <a:xfrm>
            <a:off x="161025" y="142150"/>
            <a:ext cx="8823300" cy="1066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rPr>
              <a:t>Effects of gravity</a:t>
            </a:r>
            <a:endParaRPr sz="2400">
              <a:solidFill>
                <a:srgbClr val="FFFFFF"/>
              </a:solidFill>
            </a:endParaRPr>
          </a:p>
        </p:txBody>
      </p:sp>
      <p:sp>
        <p:nvSpPr>
          <p:cNvPr id="220" name="Google Shape;220;p34"/>
          <p:cNvSpPr txBox="1"/>
          <p:nvPr/>
        </p:nvSpPr>
        <p:spPr>
          <a:xfrm>
            <a:off x="161150" y="1208350"/>
            <a:ext cx="8823300" cy="3779400"/>
          </a:xfrm>
          <a:prstGeom prst="rect">
            <a:avLst/>
          </a:prstGeom>
          <a:solidFill>
            <a:srgbClr val="3C78D8"/>
          </a:solidFill>
          <a:ln>
            <a:noFill/>
          </a:ln>
        </p:spPr>
        <p:txBody>
          <a:bodyPr spcFirstLastPara="1" wrap="square" lIns="91425" tIns="91425" rIns="91425" bIns="91425" anchor="t" anchorCtr="0">
            <a:noAutofit/>
          </a:bodyPr>
          <a:lstStyle/>
          <a:p>
            <a:pPr marL="457200" lvl="0" indent="-355600" algn="l" rtl="0">
              <a:lnSpc>
                <a:spcPct val="200000"/>
              </a:lnSpc>
              <a:spcBef>
                <a:spcPts val="0"/>
              </a:spcBef>
              <a:spcAft>
                <a:spcPts val="0"/>
              </a:spcAft>
              <a:buClr>
                <a:srgbClr val="FFFFFF"/>
              </a:buClr>
              <a:buSzPts val="2000"/>
              <a:buChar char="●"/>
            </a:pPr>
            <a:r>
              <a:rPr lang="en" sz="2000">
                <a:solidFill>
                  <a:srgbClr val="FFFFFF"/>
                </a:solidFill>
              </a:rPr>
              <a:t>The gravity of the Earth holds the atmosphere around it</a:t>
            </a:r>
            <a:endParaRPr sz="2000">
              <a:solidFill>
                <a:srgbClr val="FFFFFF"/>
              </a:solidFill>
            </a:endParaRPr>
          </a:p>
          <a:p>
            <a:pPr marL="457200" lvl="0" indent="-355600" algn="l" rtl="0">
              <a:lnSpc>
                <a:spcPct val="200000"/>
              </a:lnSpc>
              <a:spcBef>
                <a:spcPts val="0"/>
              </a:spcBef>
              <a:spcAft>
                <a:spcPts val="0"/>
              </a:spcAft>
              <a:buClr>
                <a:srgbClr val="FFFFFF"/>
              </a:buClr>
              <a:buSzPts val="2000"/>
              <a:buChar char="●"/>
            </a:pPr>
            <a:r>
              <a:rPr lang="en" sz="2000">
                <a:solidFill>
                  <a:srgbClr val="FFFFFF"/>
                </a:solidFill>
              </a:rPr>
              <a:t>Fall of rain, snow is possible</a:t>
            </a:r>
            <a:endParaRPr sz="2000">
              <a:solidFill>
                <a:srgbClr val="FFFFFF"/>
              </a:solidFill>
            </a:endParaRPr>
          </a:p>
          <a:p>
            <a:pPr marL="457200" lvl="0" indent="-355600" algn="l" rtl="0">
              <a:lnSpc>
                <a:spcPct val="200000"/>
              </a:lnSpc>
              <a:spcBef>
                <a:spcPts val="0"/>
              </a:spcBef>
              <a:spcAft>
                <a:spcPts val="0"/>
              </a:spcAft>
              <a:buClr>
                <a:srgbClr val="FFFFFF"/>
              </a:buClr>
              <a:buSzPts val="2000"/>
              <a:buChar char="●"/>
            </a:pPr>
            <a:r>
              <a:rPr lang="en" sz="2000">
                <a:solidFill>
                  <a:srgbClr val="FFFFFF"/>
                </a:solidFill>
              </a:rPr>
              <a:t>Every objects feels weight</a:t>
            </a:r>
            <a:endParaRPr sz="2000">
              <a:solidFill>
                <a:srgbClr val="FFFFFF"/>
              </a:solidFill>
            </a:endParaRPr>
          </a:p>
          <a:p>
            <a:pPr marL="457200" lvl="0" indent="-355600" algn="l" rtl="0">
              <a:lnSpc>
                <a:spcPct val="200000"/>
              </a:lnSpc>
              <a:spcBef>
                <a:spcPts val="0"/>
              </a:spcBef>
              <a:spcAft>
                <a:spcPts val="0"/>
              </a:spcAft>
              <a:buClr>
                <a:srgbClr val="FFFFFF"/>
              </a:buClr>
              <a:buSzPts val="2000"/>
              <a:buChar char="●"/>
            </a:pPr>
            <a:r>
              <a:rPr lang="en" sz="2000">
                <a:solidFill>
                  <a:srgbClr val="FFFFFF"/>
                </a:solidFill>
              </a:rPr>
              <a:t>Objects thrown in the sky fall on the ground</a:t>
            </a:r>
            <a:endParaRPr sz="2000">
              <a:solidFill>
                <a:srgbClr val="FFFFFF"/>
              </a:solidFill>
            </a:endParaRPr>
          </a:p>
          <a:p>
            <a:pPr marL="457200" lvl="0" indent="-355600" algn="l" rtl="0">
              <a:lnSpc>
                <a:spcPct val="200000"/>
              </a:lnSpc>
              <a:spcBef>
                <a:spcPts val="0"/>
              </a:spcBef>
              <a:spcAft>
                <a:spcPts val="0"/>
              </a:spcAft>
              <a:buClr>
                <a:srgbClr val="FFFFFF"/>
              </a:buClr>
              <a:buSzPts val="2000"/>
              <a:buChar char="●"/>
            </a:pPr>
            <a:r>
              <a:rPr lang="en" sz="2000">
                <a:solidFill>
                  <a:srgbClr val="FFFFFF"/>
                </a:solidFill>
              </a:rPr>
              <a:t>Flowing of rivers, blowing of wind, stability of buildings, bridges are possible</a:t>
            </a:r>
            <a:endParaRPr sz="20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animEffect transition="in" filter="fade">
                                      <p:cBhvr>
                                        <p:cTn id="7" dur="1000"/>
                                        <p:tgtEl>
                                          <p:spTgt spid="2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0">
                                            <p:txEl>
                                              <p:pRg st="0" end="0"/>
                                            </p:txEl>
                                          </p:spTgt>
                                        </p:tgtEl>
                                        <p:attrNameLst>
                                          <p:attrName>style.visibility</p:attrName>
                                        </p:attrNameLst>
                                      </p:cBhvr>
                                      <p:to>
                                        <p:strVal val="visible"/>
                                      </p:to>
                                    </p:set>
                                    <p:animEffect transition="in" filter="fade">
                                      <p:cBhvr>
                                        <p:cTn id="12" dur="1000"/>
                                        <p:tgtEl>
                                          <p:spTgt spid="2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0">
                                            <p:txEl>
                                              <p:pRg st="1" end="1"/>
                                            </p:txEl>
                                          </p:spTgt>
                                        </p:tgtEl>
                                        <p:attrNameLst>
                                          <p:attrName>style.visibility</p:attrName>
                                        </p:attrNameLst>
                                      </p:cBhvr>
                                      <p:to>
                                        <p:strVal val="visible"/>
                                      </p:to>
                                    </p:set>
                                    <p:animEffect transition="in" filter="fade">
                                      <p:cBhvr>
                                        <p:cTn id="17" dur="1000"/>
                                        <p:tgtEl>
                                          <p:spTgt spid="22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0">
                                            <p:txEl>
                                              <p:pRg st="2" end="2"/>
                                            </p:txEl>
                                          </p:spTgt>
                                        </p:tgtEl>
                                        <p:attrNameLst>
                                          <p:attrName>style.visibility</p:attrName>
                                        </p:attrNameLst>
                                      </p:cBhvr>
                                      <p:to>
                                        <p:strVal val="visible"/>
                                      </p:to>
                                    </p:set>
                                    <p:animEffect transition="in" filter="fade">
                                      <p:cBhvr>
                                        <p:cTn id="22" dur="1000"/>
                                        <p:tgtEl>
                                          <p:spTgt spid="22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0">
                                            <p:txEl>
                                              <p:pRg st="3" end="3"/>
                                            </p:txEl>
                                          </p:spTgt>
                                        </p:tgtEl>
                                        <p:attrNameLst>
                                          <p:attrName>style.visibility</p:attrName>
                                        </p:attrNameLst>
                                      </p:cBhvr>
                                      <p:to>
                                        <p:strVal val="visible"/>
                                      </p:to>
                                    </p:set>
                                    <p:animEffect transition="in" filter="fade">
                                      <p:cBhvr>
                                        <p:cTn id="27" dur="1000"/>
                                        <p:tgtEl>
                                          <p:spTgt spid="22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0">
                                            <p:txEl>
                                              <p:pRg st="4" end="4"/>
                                            </p:txEl>
                                          </p:spTgt>
                                        </p:tgtEl>
                                        <p:attrNameLst>
                                          <p:attrName>style.visibility</p:attrName>
                                        </p:attrNameLst>
                                      </p:cBhvr>
                                      <p:to>
                                        <p:strVal val="visible"/>
                                      </p:to>
                                    </p:set>
                                    <p:animEffect transition="in" filter="fade">
                                      <p:cBhvr>
                                        <p:cTn id="32" dur="1000"/>
                                        <p:tgtEl>
                                          <p:spTgt spid="2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24"/>
        <p:cNvGrpSpPr/>
        <p:nvPr/>
      </p:nvGrpSpPr>
      <p:grpSpPr>
        <a:xfrm>
          <a:off x="0" y="0"/>
          <a:ext cx="0" cy="0"/>
          <a:chOff x="0" y="0"/>
          <a:chExt cx="0" cy="0"/>
        </a:xfrm>
      </p:grpSpPr>
      <p:sp>
        <p:nvSpPr>
          <p:cNvPr id="225" name="Google Shape;225;p35"/>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26" name="Google Shape;226;p35"/>
          <p:cNvSpPr txBox="1"/>
          <p:nvPr/>
        </p:nvSpPr>
        <p:spPr>
          <a:xfrm>
            <a:off x="161025" y="142150"/>
            <a:ext cx="8823300" cy="69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FFFFFF"/>
                </a:solidFill>
              </a:rPr>
              <a:t>Weight </a:t>
            </a:r>
            <a:endParaRPr sz="2400">
              <a:solidFill>
                <a:srgbClr val="FFFFFF"/>
              </a:solidFill>
            </a:endParaRPr>
          </a:p>
        </p:txBody>
      </p:sp>
      <p:sp>
        <p:nvSpPr>
          <p:cNvPr id="227" name="Google Shape;227;p35"/>
          <p:cNvSpPr txBox="1"/>
          <p:nvPr/>
        </p:nvSpPr>
        <p:spPr>
          <a:xfrm>
            <a:off x="161150" y="941900"/>
            <a:ext cx="8823300" cy="40458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2000" dirty="0">
                <a:solidFill>
                  <a:srgbClr val="FFFFFF"/>
                </a:solidFill>
              </a:rPr>
              <a:t>Weight of an object means the force of gravity applying on it by celestial body towards its centre.</a:t>
            </a:r>
            <a:endParaRPr sz="2000" dirty="0">
              <a:solidFill>
                <a:srgbClr val="FFFFFF"/>
              </a:solidFill>
            </a:endParaRPr>
          </a:p>
          <a:p>
            <a:pPr marL="0" lvl="0" indent="0" algn="l" rtl="0">
              <a:lnSpc>
                <a:spcPct val="200000"/>
              </a:lnSpc>
              <a:spcBef>
                <a:spcPts val="0"/>
              </a:spcBef>
              <a:spcAft>
                <a:spcPts val="0"/>
              </a:spcAft>
              <a:buNone/>
            </a:pPr>
            <a:r>
              <a:rPr lang="en" sz="2000" dirty="0">
                <a:solidFill>
                  <a:srgbClr val="FFFFFF"/>
                </a:solidFill>
              </a:rPr>
              <a:t>Weight of yudika in the Earth means the gravity exerted by Earth on yudika to pull her towards its centre.</a:t>
            </a:r>
            <a:endParaRPr sz="2000" dirty="0">
              <a:solidFill>
                <a:srgbClr val="FFFFFF"/>
              </a:solidFill>
            </a:endParaRPr>
          </a:p>
          <a:p>
            <a:pPr marL="0" lvl="0" indent="0" algn="l" rtl="0">
              <a:lnSpc>
                <a:spcPct val="200000"/>
              </a:lnSpc>
              <a:spcBef>
                <a:spcPts val="0"/>
              </a:spcBef>
              <a:spcAft>
                <a:spcPts val="0"/>
              </a:spcAft>
              <a:buNone/>
            </a:pPr>
            <a:r>
              <a:rPr lang="en" sz="2000" dirty="0">
                <a:solidFill>
                  <a:srgbClr val="FFFFFF"/>
                </a:solidFill>
              </a:rPr>
              <a:t>Weight of pangali in the moon means the gravity exerted by Moon on pangali  to pull him towards its centre.</a:t>
            </a:r>
            <a:endParaRPr sz="20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animEffect transition="in" filter="fade">
                                      <p:cBhvr>
                                        <p:cTn id="7" dur="1000"/>
                                        <p:tgtEl>
                                          <p:spTgt spid="2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7">
                                            <p:txEl>
                                              <p:pRg st="0" end="0"/>
                                            </p:txEl>
                                          </p:spTgt>
                                        </p:tgtEl>
                                        <p:attrNameLst>
                                          <p:attrName>style.visibility</p:attrName>
                                        </p:attrNameLst>
                                      </p:cBhvr>
                                      <p:to>
                                        <p:strVal val="visible"/>
                                      </p:to>
                                    </p:set>
                                    <p:animEffect transition="in" filter="fade">
                                      <p:cBhvr>
                                        <p:cTn id="12" dur="1000"/>
                                        <p:tgtEl>
                                          <p:spTgt spid="2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7">
                                            <p:txEl>
                                              <p:pRg st="1" end="1"/>
                                            </p:txEl>
                                          </p:spTgt>
                                        </p:tgtEl>
                                        <p:attrNameLst>
                                          <p:attrName>style.visibility</p:attrName>
                                        </p:attrNameLst>
                                      </p:cBhvr>
                                      <p:to>
                                        <p:strVal val="visible"/>
                                      </p:to>
                                    </p:set>
                                    <p:animEffect transition="in" filter="fade">
                                      <p:cBhvr>
                                        <p:cTn id="17" dur="1000"/>
                                        <p:tgtEl>
                                          <p:spTgt spid="2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7">
                                            <p:txEl>
                                              <p:pRg st="2" end="2"/>
                                            </p:txEl>
                                          </p:spTgt>
                                        </p:tgtEl>
                                        <p:attrNameLst>
                                          <p:attrName>style.visibility</p:attrName>
                                        </p:attrNameLst>
                                      </p:cBhvr>
                                      <p:to>
                                        <p:strVal val="visible"/>
                                      </p:to>
                                    </p:set>
                                    <p:animEffect transition="in" filter="fade">
                                      <p:cBhvr>
                                        <p:cTn id="22" dur="1000"/>
                                        <p:tgtEl>
                                          <p:spTgt spid="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31"/>
        <p:cNvGrpSpPr/>
        <p:nvPr/>
      </p:nvGrpSpPr>
      <p:grpSpPr>
        <a:xfrm>
          <a:off x="0" y="0"/>
          <a:ext cx="0" cy="0"/>
          <a:chOff x="0" y="0"/>
          <a:chExt cx="0" cy="0"/>
        </a:xfrm>
      </p:grpSpPr>
      <p:sp>
        <p:nvSpPr>
          <p:cNvPr id="232" name="Google Shape;232;p36"/>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34" name="Google Shape;234;p36"/>
          <p:cNvSpPr txBox="1"/>
          <p:nvPr/>
        </p:nvSpPr>
        <p:spPr>
          <a:xfrm>
            <a:off x="161150" y="142150"/>
            <a:ext cx="8823300" cy="4845600"/>
          </a:xfrm>
          <a:prstGeom prst="rect">
            <a:avLst/>
          </a:prstGeom>
          <a:solidFill>
            <a:srgbClr val="3C78D8"/>
          </a:solidFill>
          <a:ln>
            <a:noFill/>
          </a:ln>
        </p:spPr>
        <p:txBody>
          <a:bodyPr spcFirstLastPara="1" wrap="square" lIns="91425" tIns="91425" rIns="91425" bIns="91425" anchor="t" anchorCtr="0">
            <a:noAutofit/>
          </a:bodyPr>
          <a:lstStyle/>
          <a:p>
            <a:pPr lvl="0" algn="just">
              <a:lnSpc>
                <a:spcPct val="150000"/>
              </a:lnSpc>
            </a:pPr>
            <a:r>
              <a:rPr lang="en-US" sz="2000" dirty="0">
                <a:solidFill>
                  <a:srgbClr val="FFFFFF"/>
                </a:solidFill>
              </a:rPr>
              <a:t>Weight and gravity are same. We should say like weight of yudika, weight of pangali similarly gravity of the Earth on yudika, gravity of the Moon on pangali </a:t>
            </a:r>
          </a:p>
          <a:p>
            <a:pPr lvl="0" algn="just">
              <a:lnSpc>
                <a:spcPct val="115000"/>
              </a:lnSpc>
            </a:pPr>
            <a:r>
              <a:rPr lang="en-US" sz="2000" dirty="0">
                <a:solidFill>
                  <a:srgbClr val="FFFFFF"/>
                </a:solidFill>
              </a:rPr>
              <a:t>But……….</a:t>
            </a:r>
          </a:p>
          <a:p>
            <a:pPr lvl="0" algn="just">
              <a:lnSpc>
                <a:spcPct val="150000"/>
              </a:lnSpc>
            </a:pPr>
            <a:r>
              <a:rPr lang="en-US" sz="2000" dirty="0">
                <a:solidFill>
                  <a:srgbClr val="FFFFFF"/>
                </a:solidFill>
              </a:rPr>
              <a:t>Never say gravity of yudika, gravity of pangali, weight of Earth and weight of the Moon.</a:t>
            </a:r>
          </a:p>
          <a:p>
            <a:pPr marL="0" lvl="0" indent="0" algn="just" rtl="0">
              <a:lnSpc>
                <a:spcPct val="200000"/>
              </a:lnSpc>
              <a:spcBef>
                <a:spcPts val="0"/>
              </a:spcBef>
              <a:spcAft>
                <a:spcPts val="0"/>
              </a:spcAft>
              <a:buNone/>
            </a:pPr>
            <a:r>
              <a:rPr lang="en" sz="2000" dirty="0">
                <a:solidFill>
                  <a:srgbClr val="FFFFFF"/>
                </a:solidFill>
              </a:rPr>
              <a:t>How many factors are there which causes the difference of weight of a body or gravity applying on it? And how do they affect?</a:t>
            </a:r>
            <a:endParaRPr sz="2000" dirty="0">
              <a:solidFill>
                <a:srgbClr val="FFFFFF"/>
              </a:solidFill>
            </a:endParaRPr>
          </a:p>
        </p:txBody>
      </p:sp>
      <p:sp>
        <p:nvSpPr>
          <p:cNvPr id="236" name="Google Shape;236;p36">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4">
                                            <p:txEl>
                                              <p:pRg st="0" end="0"/>
                                            </p:txEl>
                                          </p:spTgt>
                                        </p:tgtEl>
                                        <p:attrNameLst>
                                          <p:attrName>style.visibility</p:attrName>
                                        </p:attrNameLst>
                                      </p:cBhvr>
                                      <p:to>
                                        <p:strVal val="visible"/>
                                      </p:to>
                                    </p:set>
                                    <p:animEffect transition="in" filter="fade">
                                      <p:cBhvr>
                                        <p:cTn id="7" dur="500"/>
                                        <p:tgtEl>
                                          <p:spTgt spid="2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4">
                                            <p:txEl>
                                              <p:pRg st="1" end="1"/>
                                            </p:txEl>
                                          </p:spTgt>
                                        </p:tgtEl>
                                        <p:attrNameLst>
                                          <p:attrName>style.visibility</p:attrName>
                                        </p:attrNameLst>
                                      </p:cBhvr>
                                      <p:to>
                                        <p:strVal val="visible"/>
                                      </p:to>
                                    </p:set>
                                    <p:animEffect transition="in" filter="fade">
                                      <p:cBhvr>
                                        <p:cTn id="12" dur="500"/>
                                        <p:tgtEl>
                                          <p:spTgt spid="2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4">
                                            <p:txEl>
                                              <p:pRg st="2" end="2"/>
                                            </p:txEl>
                                          </p:spTgt>
                                        </p:tgtEl>
                                        <p:attrNameLst>
                                          <p:attrName>style.visibility</p:attrName>
                                        </p:attrNameLst>
                                      </p:cBhvr>
                                      <p:to>
                                        <p:strVal val="visible"/>
                                      </p:to>
                                    </p:set>
                                    <p:animEffect transition="in" filter="fade">
                                      <p:cBhvr>
                                        <p:cTn id="17" dur="500"/>
                                        <p:tgtEl>
                                          <p:spTgt spid="2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4">
                                            <p:txEl>
                                              <p:pRg st="3" end="3"/>
                                            </p:txEl>
                                          </p:spTgt>
                                        </p:tgtEl>
                                        <p:attrNameLst>
                                          <p:attrName>style.visibility</p:attrName>
                                        </p:attrNameLst>
                                      </p:cBhvr>
                                      <p:to>
                                        <p:strVal val="visible"/>
                                      </p:to>
                                    </p:set>
                                    <p:animEffect transition="in" filter="fade">
                                      <p:cBhvr>
                                        <p:cTn id="22" dur="500"/>
                                        <p:tgtEl>
                                          <p:spTgt spid="2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40"/>
        <p:cNvGrpSpPr/>
        <p:nvPr/>
      </p:nvGrpSpPr>
      <p:grpSpPr>
        <a:xfrm>
          <a:off x="0" y="0"/>
          <a:ext cx="0" cy="0"/>
          <a:chOff x="0" y="0"/>
          <a:chExt cx="0" cy="0"/>
        </a:xfrm>
      </p:grpSpPr>
      <p:sp>
        <p:nvSpPr>
          <p:cNvPr id="241" name="Google Shape;241;p37"/>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42" name="Google Shape;242;p37"/>
          <p:cNvSpPr txBox="1"/>
          <p:nvPr/>
        </p:nvSpPr>
        <p:spPr>
          <a:xfrm>
            <a:off x="161025" y="142150"/>
            <a:ext cx="8823300" cy="831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solidFill>
                  <a:srgbClr val="FFFFFF"/>
                </a:solidFill>
              </a:rPr>
              <a:t>What you observe in the Earth about its radius since the Earth looks like an orange not perfect sphere. </a:t>
            </a:r>
            <a:endParaRPr sz="2400" dirty="0">
              <a:solidFill>
                <a:srgbClr val="FFFFFF"/>
              </a:solidFill>
            </a:endParaRPr>
          </a:p>
        </p:txBody>
      </p:sp>
      <p:sp>
        <p:nvSpPr>
          <p:cNvPr id="243" name="Google Shape;243;p37"/>
          <p:cNvSpPr txBox="1"/>
          <p:nvPr/>
        </p:nvSpPr>
        <p:spPr>
          <a:xfrm>
            <a:off x="161150" y="1208350"/>
            <a:ext cx="8823300" cy="37794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endParaRPr sz="2000" dirty="0">
              <a:solidFill>
                <a:srgbClr val="FFFFFF"/>
              </a:solidFill>
            </a:endParaRPr>
          </a:p>
        </p:txBody>
      </p:sp>
      <p:sp>
        <p:nvSpPr>
          <p:cNvPr id="245" name="Google Shape;245;p37">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 name="Group 3">
            <a:extLst>
              <a:ext uri="{FF2B5EF4-FFF2-40B4-BE49-F238E27FC236}">
                <a16:creationId xmlns:a16="http://schemas.microsoft.com/office/drawing/2014/main" id="{CEF96FDD-18DC-4C87-8D6D-03BCF67FB538}"/>
              </a:ext>
            </a:extLst>
          </p:cNvPr>
          <p:cNvGrpSpPr/>
          <p:nvPr/>
        </p:nvGrpSpPr>
        <p:grpSpPr>
          <a:xfrm>
            <a:off x="3156175" y="1208350"/>
            <a:ext cx="5828275" cy="3591175"/>
            <a:chOff x="3156175" y="1208350"/>
            <a:chExt cx="5828275" cy="3591175"/>
          </a:xfrm>
        </p:grpSpPr>
        <p:pic>
          <p:nvPicPr>
            <p:cNvPr id="246" name="Google Shape;246;p37"/>
            <p:cNvPicPr preferRelativeResize="0"/>
            <p:nvPr/>
          </p:nvPicPr>
          <p:blipFill>
            <a:blip r:embed="rId4">
              <a:alphaModFix/>
            </a:blip>
            <a:stretch>
              <a:fillRect/>
            </a:stretch>
          </p:blipFill>
          <p:spPr>
            <a:xfrm>
              <a:off x="3156175" y="1208350"/>
              <a:ext cx="5828275" cy="3591175"/>
            </a:xfrm>
            <a:prstGeom prst="rect">
              <a:avLst/>
            </a:prstGeom>
            <a:noFill/>
            <a:ln w="9525" cap="flat" cmpd="sng">
              <a:solidFill>
                <a:srgbClr val="000000"/>
              </a:solidFill>
              <a:prstDash val="solid"/>
              <a:round/>
              <a:headEnd type="none" w="sm" len="sm"/>
              <a:tailEnd type="none" w="sm" len="sm"/>
            </a:ln>
          </p:spPr>
        </p:pic>
        <p:sp>
          <p:nvSpPr>
            <p:cNvPr id="247" name="Google Shape;247;p37"/>
            <p:cNvSpPr/>
            <p:nvPr/>
          </p:nvSpPr>
          <p:spPr>
            <a:xfrm>
              <a:off x="3948219" y="2949113"/>
              <a:ext cx="4077175" cy="31375"/>
            </a:xfrm>
            <a:custGeom>
              <a:avLst/>
              <a:gdLst/>
              <a:ahLst/>
              <a:cxnLst/>
              <a:rect l="l" t="t" r="r" b="b"/>
              <a:pathLst>
                <a:path w="163087" h="1255" extrusionOk="0">
                  <a:moveTo>
                    <a:pt x="0" y="0"/>
                  </a:moveTo>
                  <a:cubicBezTo>
                    <a:pt x="0" y="0"/>
                    <a:pt x="163087" y="1255"/>
                    <a:pt x="163087" y="1255"/>
                  </a:cubicBezTo>
                  <a:cubicBezTo>
                    <a:pt x="163087" y="1255"/>
                    <a:pt x="0" y="0"/>
                    <a:pt x="0" y="0"/>
                  </a:cubicBezTo>
                  <a:close/>
                </a:path>
              </a:pathLst>
            </a:custGeom>
            <a:solidFill>
              <a:schemeClr val="lt2"/>
            </a:solidFill>
            <a:ln w="9525" cap="flat" cmpd="sng">
              <a:solidFill>
                <a:srgbClr val="000000"/>
              </a:solidFill>
              <a:prstDash val="solid"/>
              <a:round/>
              <a:headEnd type="none" w="med" len="med"/>
              <a:tailEnd type="none" w="med" len="med"/>
            </a:ln>
          </p:spPr>
        </p:sp>
        <p:sp>
          <p:nvSpPr>
            <p:cNvPr id="248" name="Google Shape;248;p37"/>
            <p:cNvSpPr/>
            <p:nvPr/>
          </p:nvSpPr>
          <p:spPr>
            <a:xfrm>
              <a:off x="5943538" y="2855000"/>
              <a:ext cx="156900" cy="219600"/>
            </a:xfrm>
            <a:prstGeom prst="ellipse">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9" name="Google Shape;249;p37"/>
            <p:cNvCxnSpPr/>
            <p:nvPr/>
          </p:nvCxnSpPr>
          <p:spPr>
            <a:xfrm>
              <a:off x="6023408" y="2996017"/>
              <a:ext cx="0" cy="150510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10"/>
                                        <p:tgtEl>
                                          <p:spTgt spid="2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2"/>
                                        </p:tgtEl>
                                        <p:attrNameLst>
                                          <p:attrName>style.visibility</p:attrName>
                                        </p:attrNameLst>
                                      </p:cBhvr>
                                      <p:to>
                                        <p:strVal val="visible"/>
                                      </p:to>
                                    </p:set>
                                    <p:animEffect transition="in" filter="fade">
                                      <p:cBhvr>
                                        <p:cTn id="12"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53"/>
        <p:cNvGrpSpPr/>
        <p:nvPr/>
      </p:nvGrpSpPr>
      <p:grpSpPr>
        <a:xfrm>
          <a:off x="0" y="0"/>
          <a:ext cx="0" cy="0"/>
          <a:chOff x="0" y="0"/>
          <a:chExt cx="0" cy="0"/>
        </a:xfrm>
      </p:grpSpPr>
      <p:sp>
        <p:nvSpPr>
          <p:cNvPr id="254" name="Google Shape;254;p38"/>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55" name="Google Shape;255;p38"/>
          <p:cNvSpPr txBox="1"/>
          <p:nvPr/>
        </p:nvSpPr>
        <p:spPr>
          <a:xfrm>
            <a:off x="161150" y="2310844"/>
            <a:ext cx="8823300" cy="1299858"/>
          </a:xfrm>
          <a:prstGeom prst="rect">
            <a:avLst/>
          </a:prstGeom>
          <a:solidFill>
            <a:srgbClr val="3C78D8"/>
          </a:solidFill>
          <a:ln>
            <a:noFill/>
          </a:ln>
        </p:spPr>
        <p:txBody>
          <a:bodyPr spcFirstLastPara="1" wrap="square" lIns="91425" tIns="91425" rIns="91425" bIns="91425" anchor="t" anchorCtr="0">
            <a:noAutofit/>
          </a:bodyPr>
          <a:lstStyle/>
          <a:p>
            <a:pPr marL="0" lvl="0" indent="0" algn="ctr" rtl="0">
              <a:lnSpc>
                <a:spcPct val="200000"/>
              </a:lnSpc>
              <a:spcBef>
                <a:spcPts val="0"/>
              </a:spcBef>
              <a:spcAft>
                <a:spcPts val="0"/>
              </a:spcAft>
              <a:buNone/>
            </a:pPr>
            <a:r>
              <a:rPr lang="en" sz="2000" dirty="0">
                <a:solidFill>
                  <a:srgbClr val="FFFFFF"/>
                </a:solidFill>
              </a:rPr>
              <a:t>The force of gravity is more at pole than at equator. Can you justify</a:t>
            </a:r>
            <a:endParaRPr sz="2000" dirty="0">
              <a:solidFill>
                <a:srgbClr val="FFFFFF"/>
              </a:solidFill>
            </a:endParaRPr>
          </a:p>
        </p:txBody>
      </p:sp>
      <p:sp>
        <p:nvSpPr>
          <p:cNvPr id="256" name="Google Shape;256;p38"/>
          <p:cNvSpPr txBox="1"/>
          <p:nvPr/>
        </p:nvSpPr>
        <p:spPr>
          <a:xfrm>
            <a:off x="161025" y="142150"/>
            <a:ext cx="8823300" cy="1066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FFFFFF"/>
                </a:solidFill>
              </a:rPr>
              <a:t>Variation of force of gravity on the Earth due to its orange shape </a:t>
            </a:r>
            <a:endParaRPr sz="2000" dirty="0">
              <a:solidFill>
                <a:srgbClr val="FFFFFF"/>
              </a:solidFill>
            </a:endParaRPr>
          </a:p>
        </p:txBody>
      </p:sp>
      <p:sp>
        <p:nvSpPr>
          <p:cNvPr id="258" name="Google Shape;258;p38">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
                                        </p:tgtEl>
                                        <p:attrNameLst>
                                          <p:attrName>style.visibility</p:attrName>
                                        </p:attrNameLst>
                                      </p:cBhvr>
                                      <p:to>
                                        <p:strVal val="visible"/>
                                      </p:to>
                                    </p:set>
                                    <p:animEffect transition="in" filter="fade">
                                      <p:cBhvr>
                                        <p:cTn id="7" dur="500"/>
                                        <p:tgtEl>
                                          <p:spTgt spid="2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5"/>
                                        </p:tgtEl>
                                        <p:attrNameLst>
                                          <p:attrName>style.visibility</p:attrName>
                                        </p:attrNameLst>
                                      </p:cBhvr>
                                      <p:to>
                                        <p:strVal val="visible"/>
                                      </p:to>
                                    </p:set>
                                    <p:animEffect transition="in" filter="fade">
                                      <p:cBhvr>
                                        <p:cTn id="12"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62"/>
        <p:cNvGrpSpPr/>
        <p:nvPr/>
      </p:nvGrpSpPr>
      <p:grpSpPr>
        <a:xfrm>
          <a:off x="0" y="0"/>
          <a:ext cx="0" cy="0"/>
          <a:chOff x="0" y="0"/>
          <a:chExt cx="0" cy="0"/>
        </a:xfrm>
      </p:grpSpPr>
      <p:sp>
        <p:nvSpPr>
          <p:cNvPr id="263" name="Google Shape;263;p39"/>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64" name="Google Shape;264;p39"/>
          <p:cNvSpPr txBox="1"/>
          <p:nvPr/>
        </p:nvSpPr>
        <p:spPr>
          <a:xfrm>
            <a:off x="161150" y="1396450"/>
            <a:ext cx="8823300" cy="35913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2000" dirty="0">
                <a:solidFill>
                  <a:srgbClr val="FFFFFF"/>
                </a:solidFill>
              </a:rPr>
              <a:t>The force of gravity is less at top of the mountain than at the bottom. Think and write the reason.</a:t>
            </a:r>
            <a:endParaRPr sz="2000" dirty="0">
              <a:solidFill>
                <a:srgbClr val="FFFFFF"/>
              </a:solidFill>
            </a:endParaRPr>
          </a:p>
        </p:txBody>
      </p:sp>
      <p:sp>
        <p:nvSpPr>
          <p:cNvPr id="265" name="Google Shape;265;p39"/>
          <p:cNvSpPr txBox="1"/>
          <p:nvPr/>
        </p:nvSpPr>
        <p:spPr>
          <a:xfrm>
            <a:off x="161025" y="142150"/>
            <a:ext cx="8823300" cy="106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a:solidFill>
                  <a:srgbClr val="FFFFFF"/>
                </a:solidFill>
              </a:rPr>
              <a:t>Variation of force of gravity on the Earth surface due to variation of height</a:t>
            </a:r>
            <a:endParaRPr sz="2000" dirty="0">
              <a:solidFill>
                <a:srgbClr val="FFFFFF"/>
              </a:solidFill>
            </a:endParaRPr>
          </a:p>
        </p:txBody>
      </p:sp>
      <p:sp>
        <p:nvSpPr>
          <p:cNvPr id="267" name="Google Shape;267;p39">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5"/>
                                        </p:tgtEl>
                                        <p:attrNameLst>
                                          <p:attrName>style.visibility</p:attrName>
                                        </p:attrNameLst>
                                      </p:cBhvr>
                                      <p:to>
                                        <p:strVal val="visible"/>
                                      </p:to>
                                    </p:set>
                                    <p:animEffect transition="in" filter="fade">
                                      <p:cBhvr>
                                        <p:cTn id="7" dur="500"/>
                                        <p:tgtEl>
                                          <p:spTgt spid="2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4"/>
                                        </p:tgtEl>
                                        <p:attrNameLst>
                                          <p:attrName>style.visibility</p:attrName>
                                        </p:attrNameLst>
                                      </p:cBhvr>
                                      <p:to>
                                        <p:strVal val="visible"/>
                                      </p:to>
                                    </p:set>
                                    <p:animEffect transition="in" filter="fade">
                                      <p:cBhvr>
                                        <p:cTn id="12" dur="5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26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71"/>
        <p:cNvGrpSpPr/>
        <p:nvPr/>
      </p:nvGrpSpPr>
      <p:grpSpPr>
        <a:xfrm>
          <a:off x="0" y="0"/>
          <a:ext cx="0" cy="0"/>
          <a:chOff x="0" y="0"/>
          <a:chExt cx="0" cy="0"/>
        </a:xfrm>
      </p:grpSpPr>
      <p:sp>
        <p:nvSpPr>
          <p:cNvPr id="272" name="Google Shape;272;p40"/>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73" name="Google Shape;273;p40"/>
          <p:cNvSpPr txBox="1"/>
          <p:nvPr/>
        </p:nvSpPr>
        <p:spPr>
          <a:xfrm>
            <a:off x="1595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just" rtl="0">
              <a:lnSpc>
                <a:spcPct val="150000"/>
              </a:lnSpc>
              <a:spcBef>
                <a:spcPts val="0"/>
              </a:spcBef>
              <a:spcAft>
                <a:spcPts val="0"/>
              </a:spcAft>
              <a:buNone/>
            </a:pPr>
            <a:r>
              <a:rPr lang="en" sz="2000" dirty="0">
                <a:solidFill>
                  <a:srgbClr val="FFFFFF"/>
                </a:solidFill>
              </a:rPr>
              <a:t>When a body is dropped from a height, it falls slowly first then it starts to fall quickly. As the times passes, its velocity goes on increasing. Why does this happen? What causes it? …………..</a:t>
            </a:r>
            <a:endParaRPr sz="2000" dirty="0">
              <a:solidFill>
                <a:srgbClr val="FFFFFF"/>
              </a:solidFill>
            </a:endParaRPr>
          </a:p>
          <a:p>
            <a:pPr marL="0" lvl="0" indent="0" algn="l" rtl="0">
              <a:lnSpc>
                <a:spcPct val="200000"/>
              </a:lnSpc>
              <a:spcBef>
                <a:spcPts val="0"/>
              </a:spcBef>
              <a:spcAft>
                <a:spcPts val="0"/>
              </a:spcAft>
              <a:buNone/>
            </a:pPr>
            <a:r>
              <a:rPr lang="en" sz="2000" dirty="0">
                <a:solidFill>
                  <a:srgbClr val="FFFFFF"/>
                </a:solidFill>
              </a:rPr>
              <a:t>There is a force which attracts body towards the surface and we know</a:t>
            </a:r>
            <a:endParaRPr sz="2000" dirty="0">
              <a:solidFill>
                <a:srgbClr val="FFFFFF"/>
              </a:solidFill>
            </a:endParaRPr>
          </a:p>
          <a:p>
            <a:pPr marL="0" lvl="0" indent="0" algn="l" rtl="0">
              <a:lnSpc>
                <a:spcPct val="200000"/>
              </a:lnSpc>
              <a:spcBef>
                <a:spcPts val="0"/>
              </a:spcBef>
              <a:spcAft>
                <a:spcPts val="0"/>
              </a:spcAft>
              <a:buNone/>
            </a:pPr>
            <a:r>
              <a:rPr lang="en" sz="2000" dirty="0">
                <a:solidFill>
                  <a:srgbClr val="FFFFFF"/>
                </a:solidFill>
              </a:rPr>
              <a:t>This force is gravity</a:t>
            </a:r>
            <a:endParaRPr sz="2000" dirty="0">
              <a:solidFill>
                <a:srgbClr val="FFFFFF"/>
              </a:solidFill>
            </a:endParaRPr>
          </a:p>
          <a:p>
            <a:pPr marL="0" lvl="0" indent="0" algn="l" rtl="0">
              <a:lnSpc>
                <a:spcPct val="200000"/>
              </a:lnSpc>
              <a:spcBef>
                <a:spcPts val="0"/>
              </a:spcBef>
              <a:spcAft>
                <a:spcPts val="0"/>
              </a:spcAft>
              <a:buNone/>
            </a:pPr>
            <a:r>
              <a:rPr lang="en" sz="2000" dirty="0">
                <a:solidFill>
                  <a:srgbClr val="FFFFFF"/>
                </a:solidFill>
              </a:rPr>
              <a:t>According to Newton’s second law of motion, as the force applies, it creates change in velocity in every second we call it acceleration.</a:t>
            </a:r>
            <a:endParaRPr sz="2000" dirty="0">
              <a:solidFill>
                <a:srgbClr val="FFFFFF"/>
              </a:solidFill>
            </a:endParaRPr>
          </a:p>
          <a:p>
            <a:pPr marL="0" lvl="0" indent="0" algn="l" rtl="0">
              <a:lnSpc>
                <a:spcPct val="200000"/>
              </a:lnSpc>
              <a:spcBef>
                <a:spcPts val="0"/>
              </a:spcBef>
              <a:spcAft>
                <a:spcPts val="0"/>
              </a:spcAft>
              <a:buNone/>
            </a:pPr>
            <a:r>
              <a:rPr lang="en" sz="2000" dirty="0">
                <a:solidFill>
                  <a:srgbClr val="FFFFFF"/>
                </a:solidFill>
              </a:rPr>
              <a:t>When force is gravity, acceleration is  called acceleration due to gravity.</a:t>
            </a:r>
            <a:endParaRPr sz="20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3">
                                            <p:txEl>
                                              <p:pRg st="0" end="0"/>
                                            </p:txEl>
                                          </p:spTgt>
                                        </p:tgtEl>
                                        <p:attrNameLst>
                                          <p:attrName>style.visibility</p:attrName>
                                        </p:attrNameLst>
                                      </p:cBhvr>
                                      <p:to>
                                        <p:strVal val="visible"/>
                                      </p:to>
                                    </p:set>
                                    <p:animEffect transition="in" filter="fade">
                                      <p:cBhvr>
                                        <p:cTn id="7" dur="1000"/>
                                        <p:tgtEl>
                                          <p:spTgt spid="2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3">
                                            <p:txEl>
                                              <p:pRg st="1" end="1"/>
                                            </p:txEl>
                                          </p:spTgt>
                                        </p:tgtEl>
                                        <p:attrNameLst>
                                          <p:attrName>style.visibility</p:attrName>
                                        </p:attrNameLst>
                                      </p:cBhvr>
                                      <p:to>
                                        <p:strVal val="visible"/>
                                      </p:to>
                                    </p:set>
                                    <p:animEffect transition="in" filter="fade">
                                      <p:cBhvr>
                                        <p:cTn id="12" dur="1000"/>
                                        <p:tgtEl>
                                          <p:spTgt spid="2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3">
                                            <p:txEl>
                                              <p:pRg st="2" end="2"/>
                                            </p:txEl>
                                          </p:spTgt>
                                        </p:tgtEl>
                                        <p:attrNameLst>
                                          <p:attrName>style.visibility</p:attrName>
                                        </p:attrNameLst>
                                      </p:cBhvr>
                                      <p:to>
                                        <p:strVal val="visible"/>
                                      </p:to>
                                    </p:set>
                                    <p:animEffect transition="in" filter="fade">
                                      <p:cBhvr>
                                        <p:cTn id="17" dur="1000"/>
                                        <p:tgtEl>
                                          <p:spTgt spid="27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3">
                                            <p:txEl>
                                              <p:pRg st="3" end="3"/>
                                            </p:txEl>
                                          </p:spTgt>
                                        </p:tgtEl>
                                        <p:attrNameLst>
                                          <p:attrName>style.visibility</p:attrName>
                                        </p:attrNameLst>
                                      </p:cBhvr>
                                      <p:to>
                                        <p:strVal val="visible"/>
                                      </p:to>
                                    </p:set>
                                    <p:animEffect transition="in" filter="fade">
                                      <p:cBhvr>
                                        <p:cTn id="22" dur="1000"/>
                                        <p:tgtEl>
                                          <p:spTgt spid="27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3">
                                            <p:txEl>
                                              <p:pRg st="4" end="4"/>
                                            </p:txEl>
                                          </p:spTgt>
                                        </p:tgtEl>
                                        <p:attrNameLst>
                                          <p:attrName>style.visibility</p:attrName>
                                        </p:attrNameLst>
                                      </p:cBhvr>
                                      <p:to>
                                        <p:strVal val="visible"/>
                                      </p:to>
                                    </p:set>
                                    <p:animEffect transition="in" filter="fade">
                                      <p:cBhvr>
                                        <p:cTn id="27" dur="1000"/>
                                        <p:tgtEl>
                                          <p:spTgt spid="27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77"/>
        <p:cNvGrpSpPr/>
        <p:nvPr/>
      </p:nvGrpSpPr>
      <p:grpSpPr>
        <a:xfrm>
          <a:off x="0" y="0"/>
          <a:ext cx="0" cy="0"/>
          <a:chOff x="0" y="0"/>
          <a:chExt cx="0" cy="0"/>
        </a:xfrm>
      </p:grpSpPr>
      <p:sp>
        <p:nvSpPr>
          <p:cNvPr id="278" name="Google Shape;278;p41"/>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79" name="Google Shape;279;p41"/>
          <p:cNvSpPr txBox="1"/>
          <p:nvPr/>
        </p:nvSpPr>
        <p:spPr>
          <a:xfrm>
            <a:off x="161150" y="14490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en" sz="2000" dirty="0">
                <a:solidFill>
                  <a:srgbClr val="FFFFFF"/>
                </a:solidFill>
              </a:rPr>
              <a:t>So acceleration due to gravity can be defined as the rate of change (change in every second) of velocity of a freely falling body under the influence of force of gravity.</a:t>
            </a:r>
            <a:r>
              <a:rPr lang="en" sz="2000" dirty="0">
                <a:solidFill>
                  <a:srgbClr val="00FF00"/>
                </a:solidFill>
              </a:rPr>
              <a:t> </a:t>
            </a:r>
            <a:r>
              <a:rPr lang="en" sz="2000" dirty="0">
                <a:solidFill>
                  <a:schemeClr val="lt1"/>
                </a:solidFill>
              </a:rPr>
              <a:t>We know, Weight or gravity  </a:t>
            </a:r>
            <a:endParaRPr sz="2000" dirty="0">
              <a:solidFill>
                <a:srgbClr val="FFFFFF"/>
              </a:solidFill>
            </a:endParaRPr>
          </a:p>
          <a:p>
            <a:pPr marL="0" lvl="0" indent="0" algn="l" rtl="0">
              <a:lnSpc>
                <a:spcPct val="200000"/>
              </a:lnSpc>
              <a:spcBef>
                <a:spcPts val="0"/>
              </a:spcBef>
              <a:spcAft>
                <a:spcPts val="0"/>
              </a:spcAft>
              <a:buNone/>
            </a:pPr>
            <a:endParaRPr sz="2000" dirty="0">
              <a:solidFill>
                <a:srgbClr val="FFFFFF"/>
              </a:solidFill>
            </a:endParaRPr>
          </a:p>
          <a:p>
            <a:pPr marL="0" lvl="0" indent="0" algn="l" rtl="0">
              <a:lnSpc>
                <a:spcPct val="200000"/>
              </a:lnSpc>
              <a:spcBef>
                <a:spcPts val="0"/>
              </a:spcBef>
              <a:spcAft>
                <a:spcPts val="0"/>
              </a:spcAft>
              <a:buNone/>
            </a:pPr>
            <a:r>
              <a:rPr lang="en" sz="1100" dirty="0">
                <a:solidFill>
                  <a:schemeClr val="dk1"/>
                </a:solidFill>
                <a:latin typeface="Calibri"/>
                <a:ea typeface="Calibri"/>
                <a:cs typeface="Calibri"/>
                <a:sym typeface="Calibri"/>
              </a:rPr>
              <a:t> </a:t>
            </a:r>
            <a:endParaRPr sz="1100" dirty="0">
              <a:solidFill>
                <a:schemeClr val="dk1"/>
              </a:solidFill>
              <a:latin typeface="Calibri"/>
              <a:ea typeface="Calibri"/>
              <a:cs typeface="Calibri"/>
              <a:sym typeface="Calibri"/>
            </a:endParaRPr>
          </a:p>
          <a:p>
            <a:pPr marL="0" lvl="0" indent="0" algn="l" rtl="0">
              <a:lnSpc>
                <a:spcPct val="200000"/>
              </a:lnSpc>
              <a:spcBef>
                <a:spcPts val="0"/>
              </a:spcBef>
              <a:spcAft>
                <a:spcPts val="0"/>
              </a:spcAft>
              <a:buNone/>
            </a:pPr>
            <a:endParaRPr sz="1100" dirty="0">
              <a:solidFill>
                <a:schemeClr val="dk1"/>
              </a:solidFill>
              <a:latin typeface="Calibri"/>
              <a:ea typeface="Calibri"/>
              <a:cs typeface="Calibri"/>
              <a:sym typeface="Calibri"/>
            </a:endParaRPr>
          </a:p>
          <a:p>
            <a:pPr marL="0" lvl="0" indent="0" algn="l" rtl="0">
              <a:lnSpc>
                <a:spcPct val="200000"/>
              </a:lnSpc>
              <a:spcBef>
                <a:spcPts val="0"/>
              </a:spcBef>
              <a:spcAft>
                <a:spcPts val="0"/>
              </a:spcAft>
              <a:buNone/>
            </a:pPr>
            <a:r>
              <a:rPr lang="en" sz="1100" dirty="0">
                <a:solidFill>
                  <a:schemeClr val="dk1"/>
                </a:solidFill>
                <a:latin typeface="Calibri"/>
                <a:ea typeface="Calibri"/>
                <a:cs typeface="Calibri"/>
                <a:sym typeface="Calibri"/>
              </a:rPr>
              <a:t>                                                                                                                                                                             </a:t>
            </a:r>
            <a:r>
              <a:rPr lang="en" sz="2000" dirty="0">
                <a:solidFill>
                  <a:srgbClr val="FFFFFF"/>
                </a:solidFill>
                <a:latin typeface="Calibri"/>
                <a:ea typeface="Calibri"/>
                <a:cs typeface="Calibri"/>
                <a:sym typeface="Calibri"/>
              </a:rPr>
              <a:t>(F or W =mg)</a:t>
            </a:r>
            <a:endParaRPr sz="2000" dirty="0">
              <a:solidFill>
                <a:srgbClr val="FFFFFF"/>
              </a:solidFill>
              <a:latin typeface="Calibri"/>
              <a:ea typeface="Calibri"/>
              <a:cs typeface="Calibri"/>
              <a:sym typeface="Calibri"/>
            </a:endParaRPr>
          </a:p>
        </p:txBody>
      </p:sp>
      <p:pic>
        <p:nvPicPr>
          <p:cNvPr id="280" name="Google Shape;280;p41" descr="{&quot;id&quot;:&quot;10&quot;,&quot;code&quot;:&quot;\\begin{align*}\n{W}&amp;={\\frac{GMm}{R^{2}}}\\\\\n{mg}&amp;={\\frac{GMm}{R^{2}}}\\\\\n{g}&amp;={\\frac{GM}{R^{2}}}\t\n\\end{align*}&quot;,&quot;font&quot;:{&quot;size&quot;:20.00000067558338,&quot;family&quot;:&quot;Arial&quot;,&quot;color&quot;:&quot;#FFFFFF&quot;},&quot;type&quot;:&quot;align*&quot;,&quot;ts&quot;:1594738889035,&quot;cs&quot;:&quot;MkFmaT/F2OpWXtlSszXc8w==&quot;,&quot;size&quot;:{&quot;width&quot;:182.403159704734,&quot;height&quot;:217.89782862024984}}"/>
          <p:cNvPicPr preferRelativeResize="0"/>
          <p:nvPr/>
        </p:nvPicPr>
        <p:blipFill>
          <a:blip r:embed="rId3">
            <a:alphaModFix/>
          </a:blip>
          <a:stretch>
            <a:fillRect/>
          </a:stretch>
        </p:blipFill>
        <p:spPr>
          <a:xfrm>
            <a:off x="3257275" y="2589696"/>
            <a:ext cx="1895603" cy="22644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9">
                                            <p:txEl>
                                              <p:pRg st="0" end="0"/>
                                            </p:txEl>
                                          </p:spTgt>
                                        </p:tgtEl>
                                        <p:attrNameLst>
                                          <p:attrName>style.visibility</p:attrName>
                                        </p:attrNameLst>
                                      </p:cBhvr>
                                      <p:to>
                                        <p:strVal val="visible"/>
                                      </p:to>
                                    </p:set>
                                    <p:animEffect transition="in" filter="fade">
                                      <p:cBhvr>
                                        <p:cTn id="7" dur="1000"/>
                                        <p:tgtEl>
                                          <p:spTgt spid="2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0"/>
                                        </p:tgtEl>
                                        <p:attrNameLst>
                                          <p:attrName>style.visibility</p:attrName>
                                        </p:attrNameLst>
                                      </p:cBhvr>
                                      <p:to>
                                        <p:strVal val="visible"/>
                                      </p:to>
                                    </p:set>
                                    <p:animEffect transition="in" filter="fade">
                                      <p:cBhvr>
                                        <p:cTn id="12" dur="500"/>
                                        <p:tgtEl>
                                          <p:spTgt spid="2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9">
                                            <p:txEl>
                                              <p:pRg st="4" end="4"/>
                                            </p:txEl>
                                          </p:spTgt>
                                        </p:tgtEl>
                                        <p:attrNameLst>
                                          <p:attrName>style.visibility</p:attrName>
                                        </p:attrNameLst>
                                      </p:cBhvr>
                                      <p:to>
                                        <p:strVal val="visible"/>
                                      </p:to>
                                    </p:set>
                                    <p:animEffect transition="in" filter="fade">
                                      <p:cBhvr>
                                        <p:cTn id="17" dur="500"/>
                                        <p:tgtEl>
                                          <p:spTgt spid="2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84"/>
        <p:cNvGrpSpPr/>
        <p:nvPr/>
      </p:nvGrpSpPr>
      <p:grpSpPr>
        <a:xfrm>
          <a:off x="0" y="0"/>
          <a:ext cx="0" cy="0"/>
          <a:chOff x="0" y="0"/>
          <a:chExt cx="0" cy="0"/>
        </a:xfrm>
      </p:grpSpPr>
      <p:sp>
        <p:nvSpPr>
          <p:cNvPr id="285" name="Google Shape;285;p42"/>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286" name="Google Shape;286;p42"/>
          <p:cNvSpPr txBox="1"/>
          <p:nvPr/>
        </p:nvSpPr>
        <p:spPr>
          <a:xfrm>
            <a:off x="161150" y="1340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en" sz="2000" dirty="0">
                <a:solidFill>
                  <a:srgbClr val="FFFFFF"/>
                </a:solidFill>
              </a:rPr>
              <a:t>For a given celestial body (suppose the Earth), M ( mass of heavenly body ) is constant. G is always constant. That’s why,</a:t>
            </a:r>
            <a:endParaRPr sz="2000" dirty="0">
              <a:solidFill>
                <a:srgbClr val="FFFFFF"/>
              </a:solidFill>
            </a:endParaRPr>
          </a:p>
          <a:p>
            <a:pPr marL="0" lvl="0" indent="0" algn="l" rtl="0">
              <a:lnSpc>
                <a:spcPct val="200000"/>
              </a:lnSpc>
              <a:spcBef>
                <a:spcPts val="0"/>
              </a:spcBef>
              <a:spcAft>
                <a:spcPts val="0"/>
              </a:spcAft>
              <a:buNone/>
            </a:pPr>
            <a:endParaRPr sz="2000" dirty="0">
              <a:solidFill>
                <a:srgbClr val="FFFFFF"/>
              </a:solidFill>
            </a:endParaRPr>
          </a:p>
          <a:p>
            <a:pPr marL="0" lvl="0" indent="0" algn="l" rtl="0">
              <a:lnSpc>
                <a:spcPct val="200000"/>
              </a:lnSpc>
              <a:spcBef>
                <a:spcPts val="0"/>
              </a:spcBef>
              <a:spcAft>
                <a:spcPts val="0"/>
              </a:spcAft>
              <a:buNone/>
            </a:pPr>
            <a:endParaRPr sz="2000" dirty="0">
              <a:solidFill>
                <a:srgbClr val="FFFFFF"/>
              </a:solidFill>
            </a:endParaRPr>
          </a:p>
          <a:p>
            <a:pPr marL="0" lvl="0" indent="0" algn="l" rtl="0">
              <a:lnSpc>
                <a:spcPct val="200000"/>
              </a:lnSpc>
              <a:spcBef>
                <a:spcPts val="0"/>
              </a:spcBef>
              <a:spcAft>
                <a:spcPts val="0"/>
              </a:spcAft>
              <a:buNone/>
            </a:pPr>
            <a:r>
              <a:rPr lang="en" sz="2000" dirty="0">
                <a:solidFill>
                  <a:srgbClr val="FFFFFF"/>
                </a:solidFill>
              </a:rPr>
              <a:t>What conclusion do you draw from above relation. Please! </a:t>
            </a:r>
            <a:r>
              <a:rPr lang="en-US" sz="2000" dirty="0">
                <a:solidFill>
                  <a:srgbClr val="FFFFFF"/>
                </a:solidFill>
              </a:rPr>
              <a:t>W</a:t>
            </a:r>
            <a:r>
              <a:rPr lang="en" sz="2000" dirty="0">
                <a:solidFill>
                  <a:srgbClr val="FFFFFF"/>
                </a:solidFill>
              </a:rPr>
              <a:t>rite.</a:t>
            </a:r>
            <a:endParaRPr sz="2000" dirty="0">
              <a:solidFill>
                <a:srgbClr val="FFFFFF"/>
              </a:solidFill>
            </a:endParaRPr>
          </a:p>
        </p:txBody>
      </p:sp>
      <p:pic>
        <p:nvPicPr>
          <p:cNvPr id="287" name="Google Shape;287;p42" descr="{&quot;id&quot;:&quot;11&quot;,&quot;code&quot;:&quot;$g\\alpha\\frac{1}{R^{2}}$&quot;,&quot;font&quot;:{&quot;size&quot;:20,&quot;family&quot;:&quot;Arial&quot;,&quot;color&quot;:&quot;#FFFFFF&quot;},&quot;type&quot;:&quot;$&quot;,&quot;ts&quot;:1594739977372,&quot;cs&quot;:&quot;8IYI6wpQGoxlpEJ83wDA0A==&quot;,&quot;size&quot;:{&quot;width&quot;:73.72160433070869,&quot;height&quot;:39.318188976377954}}"/>
          <p:cNvPicPr preferRelativeResize="0"/>
          <p:nvPr/>
        </p:nvPicPr>
        <p:blipFill>
          <a:blip r:embed="rId3">
            <a:alphaModFix/>
          </a:blip>
          <a:stretch>
            <a:fillRect/>
          </a:stretch>
        </p:blipFill>
        <p:spPr>
          <a:xfrm>
            <a:off x="4103867" y="1901136"/>
            <a:ext cx="936264" cy="499341"/>
          </a:xfrm>
          <a:prstGeom prst="rect">
            <a:avLst/>
          </a:prstGeom>
          <a:noFill/>
          <a:ln>
            <a:noFill/>
          </a:ln>
        </p:spPr>
      </p:pic>
      <p:sp>
        <p:nvSpPr>
          <p:cNvPr id="289" name="Google Shape;289;p42">
            <a:hlinkClick r:id="rId4"/>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6">
                                            <p:txEl>
                                              <p:pRg st="0" end="0"/>
                                            </p:txEl>
                                          </p:spTgt>
                                        </p:tgtEl>
                                        <p:attrNameLst>
                                          <p:attrName>style.visibility</p:attrName>
                                        </p:attrNameLst>
                                      </p:cBhvr>
                                      <p:to>
                                        <p:strVal val="visible"/>
                                      </p:to>
                                    </p:set>
                                    <p:animEffect transition="in" filter="fade">
                                      <p:cBhvr>
                                        <p:cTn id="7" dur="500"/>
                                        <p:tgtEl>
                                          <p:spTgt spid="2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7"/>
                                        </p:tgtEl>
                                        <p:attrNameLst>
                                          <p:attrName>style.visibility</p:attrName>
                                        </p:attrNameLst>
                                      </p:cBhvr>
                                      <p:to>
                                        <p:strVal val="visible"/>
                                      </p:to>
                                    </p:set>
                                    <p:animEffect transition="in" filter="fade">
                                      <p:cBhvr>
                                        <p:cTn id="12" dur="500"/>
                                        <p:tgtEl>
                                          <p:spTgt spid="2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6">
                                            <p:txEl>
                                              <p:pRg st="3" end="3"/>
                                            </p:txEl>
                                          </p:spTgt>
                                        </p:tgtEl>
                                        <p:attrNameLst>
                                          <p:attrName>style.visibility</p:attrName>
                                        </p:attrNameLst>
                                      </p:cBhvr>
                                      <p:to>
                                        <p:strVal val="visible"/>
                                      </p:to>
                                    </p:set>
                                    <p:animEffect transition="in" filter="fade">
                                      <p:cBhvr>
                                        <p:cTn id="17" dur="500"/>
                                        <p:tgtEl>
                                          <p:spTgt spid="2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293"/>
        <p:cNvGrpSpPr/>
        <p:nvPr/>
      </p:nvGrpSpPr>
      <p:grpSpPr>
        <a:xfrm>
          <a:off x="0" y="0"/>
          <a:ext cx="0" cy="0"/>
          <a:chOff x="0" y="0"/>
          <a:chExt cx="0" cy="0"/>
        </a:xfrm>
      </p:grpSpPr>
      <p:sp>
        <p:nvSpPr>
          <p:cNvPr id="294" name="Google Shape;294;p43"/>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just" rtl="0">
              <a:spcBef>
                <a:spcPts val="0"/>
              </a:spcBef>
              <a:spcAft>
                <a:spcPts val="0"/>
              </a:spcAft>
              <a:buNone/>
            </a:pPr>
            <a:endParaRPr sz="2000" dirty="0">
              <a:solidFill>
                <a:srgbClr val="FFFFFF"/>
              </a:solidFill>
            </a:endParaRPr>
          </a:p>
        </p:txBody>
      </p:sp>
      <p:sp>
        <p:nvSpPr>
          <p:cNvPr id="295" name="Google Shape;295;p43"/>
          <p:cNvSpPr txBox="1"/>
          <p:nvPr/>
        </p:nvSpPr>
        <p:spPr>
          <a:xfrm>
            <a:off x="161150" y="1396450"/>
            <a:ext cx="8823300" cy="35913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2000" dirty="0">
                <a:solidFill>
                  <a:srgbClr val="FFFFFF"/>
                </a:solidFill>
              </a:rPr>
              <a:t>On which factor</a:t>
            </a:r>
            <a:r>
              <a:rPr lang="en-US" sz="2000" dirty="0">
                <a:solidFill>
                  <a:srgbClr val="FFFFFF"/>
                </a:solidFill>
              </a:rPr>
              <a:t>s</a:t>
            </a:r>
            <a:r>
              <a:rPr lang="en" sz="2000" dirty="0">
                <a:solidFill>
                  <a:srgbClr val="FFFFFF"/>
                </a:solidFill>
              </a:rPr>
              <a:t> does the acceleration due to gravity depend? How do they depend? Formula is g = GM/R</a:t>
            </a:r>
            <a:r>
              <a:rPr lang="en" sz="2000" baseline="30000" dirty="0">
                <a:solidFill>
                  <a:srgbClr val="FFFFFF"/>
                </a:solidFill>
              </a:rPr>
              <a:t>2</a:t>
            </a:r>
            <a:endParaRPr sz="2000" dirty="0">
              <a:solidFill>
                <a:srgbClr val="FFFFFF"/>
              </a:solidFill>
            </a:endParaRPr>
          </a:p>
        </p:txBody>
      </p:sp>
      <p:sp>
        <p:nvSpPr>
          <p:cNvPr id="297" name="Google Shape;297;p43">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5"/>
                                        </p:tgtEl>
                                        <p:attrNameLst>
                                          <p:attrName>style.visibility</p:attrName>
                                        </p:attrNameLst>
                                      </p:cBhvr>
                                      <p:to>
                                        <p:strVal val="visible"/>
                                      </p:to>
                                    </p:set>
                                    <p:animEffect transition="in" filter="fade">
                                      <p:cBhvr>
                                        <p:cTn id="7" dur="5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09"/>
        <p:cNvGrpSpPr/>
        <p:nvPr/>
      </p:nvGrpSpPr>
      <p:grpSpPr>
        <a:xfrm>
          <a:off x="0" y="0"/>
          <a:ext cx="0" cy="0"/>
          <a:chOff x="0" y="0"/>
          <a:chExt cx="0" cy="0"/>
        </a:xfrm>
      </p:grpSpPr>
      <p:sp>
        <p:nvSpPr>
          <p:cNvPr id="310" name="Google Shape;310;p45"/>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311" name="Google Shape;311;p45"/>
          <p:cNvSpPr txBox="1"/>
          <p:nvPr/>
        </p:nvSpPr>
        <p:spPr>
          <a:xfrm>
            <a:off x="161150" y="877159"/>
            <a:ext cx="8823300" cy="3965774"/>
          </a:xfrm>
          <a:prstGeom prst="rect">
            <a:avLst/>
          </a:prstGeom>
          <a:solidFill>
            <a:srgbClr val="3C78D8"/>
          </a:solid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en" sz="2000" dirty="0">
                <a:solidFill>
                  <a:srgbClr val="FFFFFF"/>
                </a:solidFill>
              </a:rPr>
              <a:t>Earth is not a perfect sphere, it is flattened at the pole and bulges out at the equator. Radius of the Earth is greater at equator and lesser at pole.</a:t>
            </a:r>
          </a:p>
          <a:p>
            <a:pPr marL="0" lvl="0" indent="0" algn="just" rtl="0">
              <a:lnSpc>
                <a:spcPct val="200000"/>
              </a:lnSpc>
              <a:spcBef>
                <a:spcPts val="0"/>
              </a:spcBef>
              <a:spcAft>
                <a:spcPts val="0"/>
              </a:spcAft>
              <a:buNone/>
            </a:pPr>
            <a:r>
              <a:rPr lang="en" sz="2000" dirty="0">
                <a:solidFill>
                  <a:srgbClr val="FFFFFF"/>
                </a:solidFill>
              </a:rPr>
              <a:t>acceleration due to gravity g is inversely proportional to the square radius, value of g is greater at pole and less at equator.</a:t>
            </a:r>
            <a:endParaRPr sz="2000" dirty="0">
              <a:solidFill>
                <a:srgbClr val="FFFFFF"/>
              </a:solidFill>
            </a:endParaRPr>
          </a:p>
          <a:p>
            <a:pPr marL="0" lvl="0" indent="0" algn="just" rtl="0">
              <a:lnSpc>
                <a:spcPct val="200000"/>
              </a:lnSpc>
              <a:spcBef>
                <a:spcPts val="0"/>
              </a:spcBef>
              <a:spcAft>
                <a:spcPts val="0"/>
              </a:spcAft>
              <a:buNone/>
            </a:pPr>
            <a:r>
              <a:rPr lang="en" sz="2000" dirty="0">
                <a:solidFill>
                  <a:srgbClr val="FFFFFF"/>
                </a:solidFill>
              </a:rPr>
              <a:t>Being height at the high altitude, distance from the centre of the Earth (i.e. radius) increases as a result, g decreases</a:t>
            </a:r>
            <a:endParaRPr sz="2000" dirty="0">
              <a:solidFill>
                <a:srgbClr val="FFFFFF"/>
              </a:solidFill>
            </a:endParaRPr>
          </a:p>
        </p:txBody>
      </p:sp>
      <p:sp>
        <p:nvSpPr>
          <p:cNvPr id="312" name="Google Shape;312;p45"/>
          <p:cNvSpPr txBox="1"/>
          <p:nvPr/>
        </p:nvSpPr>
        <p:spPr>
          <a:xfrm>
            <a:off x="161025" y="142150"/>
            <a:ext cx="8823300" cy="735009"/>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FFFFFF"/>
                </a:solidFill>
              </a:rPr>
              <a:t>Variation of g on the Earth surface</a:t>
            </a:r>
            <a:endParaRPr sz="2000" dirty="0">
              <a:solidFill>
                <a:srgbClr val="FFFFFF"/>
              </a:solidFill>
            </a:endParaRPr>
          </a:p>
        </p:txBody>
      </p:sp>
      <p:sp>
        <p:nvSpPr>
          <p:cNvPr id="313" name="Google Shape;313;p45">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2"/>
                                        </p:tgtEl>
                                        <p:attrNameLst>
                                          <p:attrName>style.visibility</p:attrName>
                                        </p:attrNameLst>
                                      </p:cBhvr>
                                      <p:to>
                                        <p:strVal val="visible"/>
                                      </p:to>
                                    </p:set>
                                    <p:animEffect transition="in" filter="fade">
                                      <p:cBhvr>
                                        <p:cTn id="7" dur="500"/>
                                        <p:tgtEl>
                                          <p:spTgt spid="3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1">
                                            <p:txEl>
                                              <p:pRg st="0" end="0"/>
                                            </p:txEl>
                                          </p:spTgt>
                                        </p:tgtEl>
                                        <p:attrNameLst>
                                          <p:attrName>style.visibility</p:attrName>
                                        </p:attrNameLst>
                                      </p:cBhvr>
                                      <p:to>
                                        <p:strVal val="visible"/>
                                      </p:to>
                                    </p:set>
                                    <p:animEffect transition="in" filter="fade">
                                      <p:cBhvr>
                                        <p:cTn id="12" dur="500"/>
                                        <p:tgtEl>
                                          <p:spTgt spid="3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1">
                                            <p:txEl>
                                              <p:pRg st="1" end="1"/>
                                            </p:txEl>
                                          </p:spTgt>
                                        </p:tgtEl>
                                        <p:attrNameLst>
                                          <p:attrName>style.visibility</p:attrName>
                                        </p:attrNameLst>
                                      </p:cBhvr>
                                      <p:to>
                                        <p:strVal val="visible"/>
                                      </p:to>
                                    </p:set>
                                    <p:animEffect transition="in" filter="fade">
                                      <p:cBhvr>
                                        <p:cTn id="17" dur="500"/>
                                        <p:tgtEl>
                                          <p:spTgt spid="3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1">
                                            <p:txEl>
                                              <p:pRg st="2" end="2"/>
                                            </p:txEl>
                                          </p:spTgt>
                                        </p:tgtEl>
                                        <p:attrNameLst>
                                          <p:attrName>style.visibility</p:attrName>
                                        </p:attrNameLst>
                                      </p:cBhvr>
                                      <p:to>
                                        <p:strVal val="visible"/>
                                      </p:to>
                                    </p:set>
                                    <p:animEffect transition="in" filter="fade">
                                      <p:cBhvr>
                                        <p:cTn id="22" dur="500"/>
                                        <p:tgtEl>
                                          <p:spTgt spid="3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17"/>
        <p:cNvGrpSpPr/>
        <p:nvPr/>
      </p:nvGrpSpPr>
      <p:grpSpPr>
        <a:xfrm>
          <a:off x="0" y="0"/>
          <a:ext cx="0" cy="0"/>
          <a:chOff x="0" y="0"/>
          <a:chExt cx="0" cy="0"/>
        </a:xfrm>
      </p:grpSpPr>
      <p:sp>
        <p:nvSpPr>
          <p:cNvPr id="318" name="Google Shape;318;p46"/>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319" name="Google Shape;319;p46"/>
          <p:cNvSpPr txBox="1"/>
          <p:nvPr/>
        </p:nvSpPr>
        <p:spPr>
          <a:xfrm>
            <a:off x="161150" y="1340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endParaRPr sz="2000">
              <a:solidFill>
                <a:srgbClr val="FFFFFF"/>
              </a:solidFill>
            </a:endParaRPr>
          </a:p>
          <a:p>
            <a:pPr marL="0" lvl="0" indent="0" algn="l" rtl="0">
              <a:lnSpc>
                <a:spcPct val="200000"/>
              </a:lnSpc>
              <a:spcBef>
                <a:spcPts val="0"/>
              </a:spcBef>
              <a:spcAft>
                <a:spcPts val="0"/>
              </a:spcAft>
              <a:buNone/>
            </a:pPr>
            <a:r>
              <a:rPr lang="en" sz="2000">
                <a:solidFill>
                  <a:srgbClr val="FFFFFF"/>
                </a:solidFill>
              </a:rPr>
              <a:t>Acceleration due to gravity at height ,</a:t>
            </a:r>
            <a:endParaRPr sz="2000">
              <a:solidFill>
                <a:srgbClr val="FFFFFF"/>
              </a:solidFill>
            </a:endParaRPr>
          </a:p>
          <a:p>
            <a:pPr marL="0" lvl="0" indent="0" algn="l" rtl="0">
              <a:lnSpc>
                <a:spcPct val="200000"/>
              </a:lnSpc>
              <a:spcBef>
                <a:spcPts val="0"/>
              </a:spcBef>
              <a:spcAft>
                <a:spcPts val="0"/>
              </a:spcAft>
              <a:buNone/>
            </a:pPr>
            <a:r>
              <a:rPr lang="en" sz="2000">
                <a:solidFill>
                  <a:srgbClr val="FFFFFF"/>
                </a:solidFill>
              </a:rPr>
              <a:t>Value of g at pole = 9.83 m/s</a:t>
            </a:r>
            <a:r>
              <a:rPr lang="en" sz="2000" baseline="30000">
                <a:solidFill>
                  <a:srgbClr val="FFFFFF"/>
                </a:solidFill>
              </a:rPr>
              <a:t>2</a:t>
            </a:r>
            <a:endParaRPr sz="2000">
              <a:solidFill>
                <a:srgbClr val="FFFFFF"/>
              </a:solidFill>
            </a:endParaRPr>
          </a:p>
          <a:p>
            <a:pPr marL="0" lvl="0" indent="0" algn="l" rtl="0">
              <a:lnSpc>
                <a:spcPct val="200000"/>
              </a:lnSpc>
              <a:spcBef>
                <a:spcPts val="0"/>
              </a:spcBef>
              <a:spcAft>
                <a:spcPts val="0"/>
              </a:spcAft>
              <a:buNone/>
            </a:pPr>
            <a:r>
              <a:rPr lang="en" sz="2000">
                <a:solidFill>
                  <a:srgbClr val="FFFFFF"/>
                </a:solidFill>
              </a:rPr>
              <a:t>Value of g at equator = 9.78 m/s</a:t>
            </a:r>
            <a:r>
              <a:rPr lang="en" sz="2000" baseline="30000">
                <a:solidFill>
                  <a:srgbClr val="FFFFFF"/>
                </a:solidFill>
              </a:rPr>
              <a:t>2</a:t>
            </a:r>
            <a:endParaRPr sz="2000">
              <a:solidFill>
                <a:srgbClr val="FFFFFF"/>
              </a:solidFill>
            </a:endParaRPr>
          </a:p>
          <a:p>
            <a:pPr marL="0" lvl="0" indent="0" algn="l" rtl="0">
              <a:lnSpc>
                <a:spcPct val="200000"/>
              </a:lnSpc>
              <a:spcBef>
                <a:spcPts val="0"/>
              </a:spcBef>
              <a:spcAft>
                <a:spcPts val="0"/>
              </a:spcAft>
              <a:buNone/>
            </a:pPr>
            <a:r>
              <a:rPr lang="en" sz="2000">
                <a:solidFill>
                  <a:srgbClr val="FFFFFF"/>
                </a:solidFill>
              </a:rPr>
              <a:t>Average </a:t>
            </a:r>
            <a:r>
              <a:rPr lang="en" sz="2000">
                <a:solidFill>
                  <a:schemeClr val="lt1"/>
                </a:solidFill>
              </a:rPr>
              <a:t>Value of g at Earth surface  = 9.8 m/s</a:t>
            </a:r>
            <a:r>
              <a:rPr lang="en" sz="2000" baseline="30000">
                <a:solidFill>
                  <a:schemeClr val="lt1"/>
                </a:solidFill>
              </a:rPr>
              <a:t>2</a:t>
            </a:r>
            <a:endParaRPr sz="2000">
              <a:solidFill>
                <a:schemeClr val="lt1"/>
              </a:solidFill>
            </a:endParaRPr>
          </a:p>
          <a:p>
            <a:pPr marL="0" lvl="0" indent="0" algn="l" rtl="0">
              <a:lnSpc>
                <a:spcPct val="200000"/>
              </a:lnSpc>
              <a:spcBef>
                <a:spcPts val="0"/>
              </a:spcBef>
              <a:spcAft>
                <a:spcPts val="0"/>
              </a:spcAft>
              <a:buClr>
                <a:schemeClr val="dk1"/>
              </a:buClr>
              <a:buSzPts val="1100"/>
              <a:buFont typeface="Arial"/>
              <a:buNone/>
            </a:pPr>
            <a:r>
              <a:rPr lang="en" sz="2000">
                <a:solidFill>
                  <a:schemeClr val="lt1"/>
                </a:solidFill>
              </a:rPr>
              <a:t>Value of g on Moon  = 1.67 m/s</a:t>
            </a:r>
            <a:r>
              <a:rPr lang="en" sz="2000" baseline="30000">
                <a:solidFill>
                  <a:schemeClr val="lt1"/>
                </a:solidFill>
              </a:rPr>
              <a:t>2</a:t>
            </a:r>
            <a:endParaRPr sz="2000">
              <a:solidFill>
                <a:schemeClr val="lt1"/>
              </a:solidFill>
            </a:endParaRPr>
          </a:p>
          <a:p>
            <a:pPr marL="0" lvl="0" indent="0" algn="l" rtl="0">
              <a:lnSpc>
                <a:spcPct val="200000"/>
              </a:lnSpc>
              <a:spcBef>
                <a:spcPts val="0"/>
              </a:spcBef>
              <a:spcAft>
                <a:spcPts val="0"/>
              </a:spcAft>
              <a:buClr>
                <a:schemeClr val="dk1"/>
              </a:buClr>
              <a:buSzPts val="1100"/>
              <a:buFont typeface="Arial"/>
              <a:buNone/>
            </a:pPr>
            <a:r>
              <a:rPr lang="en" sz="2000">
                <a:solidFill>
                  <a:schemeClr val="lt1"/>
                </a:solidFill>
              </a:rPr>
              <a:t>Value of g on jupiter = 25 m/s</a:t>
            </a:r>
            <a:r>
              <a:rPr lang="en" sz="2000" baseline="30000">
                <a:solidFill>
                  <a:schemeClr val="lt1"/>
                </a:solidFill>
              </a:rPr>
              <a:t>2</a:t>
            </a:r>
            <a:endParaRPr sz="2000">
              <a:solidFill>
                <a:schemeClr val="lt1"/>
              </a:solidFill>
            </a:endParaRPr>
          </a:p>
          <a:p>
            <a:pPr marL="0" lvl="0" indent="0" algn="l" rtl="0">
              <a:lnSpc>
                <a:spcPct val="200000"/>
              </a:lnSpc>
              <a:spcBef>
                <a:spcPts val="0"/>
              </a:spcBef>
              <a:spcAft>
                <a:spcPts val="0"/>
              </a:spcAft>
              <a:buNone/>
            </a:pPr>
            <a:endParaRPr sz="2000">
              <a:solidFill>
                <a:schemeClr val="lt1"/>
              </a:solidFill>
            </a:endParaRPr>
          </a:p>
          <a:p>
            <a:pPr marL="0" lvl="0" indent="0" algn="l" rtl="0">
              <a:lnSpc>
                <a:spcPct val="200000"/>
              </a:lnSpc>
              <a:spcBef>
                <a:spcPts val="0"/>
              </a:spcBef>
              <a:spcAft>
                <a:spcPts val="0"/>
              </a:spcAft>
              <a:buNone/>
            </a:pPr>
            <a:endParaRPr sz="2000">
              <a:solidFill>
                <a:srgbClr val="FFFFFF"/>
              </a:solidFill>
            </a:endParaRPr>
          </a:p>
        </p:txBody>
      </p:sp>
      <p:sp>
        <p:nvSpPr>
          <p:cNvPr id="320" name="Google Shape;320;p46">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1" name="Google Shape;321;p46" descr="{&quot;id&quot;:&quot;12&quot;,&quot;code&quot;:&quot;$g=\\frac{GM}{\\left(R+h\\right)^{2}}$&quot;,&quot;font&quot;:{&quot;size&quot;:17.999999396830322,&quot;family&quot;:&quot;Arial&quot;,&quot;color&quot;:&quot;black&quot;},&quot;type&quot;:&quot;$&quot;,&quot;ts&quot;:1594741320511,&quot;cs&quot;:&quot;WZZJQ1bNBEYMmskVmbIeXg==&quot;,&quot;size&quot;:{&quot;width&quot;:128.94880670262134,&quot;height&quot;:43.93811191348579}}"/>
          <p:cNvPicPr preferRelativeResize="0"/>
          <p:nvPr/>
        </p:nvPicPr>
        <p:blipFill>
          <a:blip r:embed="rId4">
            <a:alphaModFix/>
          </a:blip>
          <a:stretch>
            <a:fillRect/>
          </a:stretch>
        </p:blipFill>
        <p:spPr>
          <a:xfrm>
            <a:off x="4869553" y="943630"/>
            <a:ext cx="1637650" cy="558014"/>
          </a:xfrm>
          <a:prstGeom prst="rect">
            <a:avLst/>
          </a:prstGeom>
          <a:noFill/>
          <a:ln w="9525" cap="flat" cmpd="sng">
            <a:solidFill>
              <a:srgbClr val="FFFFFF"/>
            </a:solidFill>
            <a:prstDash val="solid"/>
            <a:round/>
            <a:headEnd type="none" w="sm" len="sm"/>
            <a:tailEnd type="none" w="sm" len="sm"/>
          </a:ln>
        </p:spPr>
      </p:pic>
    </p:spTree>
    <p:extLst>
      <p:ext uri="{BB962C8B-B14F-4D97-AF65-F5344CB8AC3E}">
        <p14:creationId xmlns:p14="http://schemas.microsoft.com/office/powerpoint/2010/main" val="25440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9">
                                            <p:txEl>
                                              <p:pRg st="1" end="1"/>
                                            </p:txEl>
                                          </p:spTgt>
                                        </p:tgtEl>
                                        <p:attrNameLst>
                                          <p:attrName>style.visibility</p:attrName>
                                        </p:attrNameLst>
                                      </p:cBhvr>
                                      <p:to>
                                        <p:strVal val="visible"/>
                                      </p:to>
                                    </p:set>
                                    <p:animEffect transition="in" filter="fade">
                                      <p:cBhvr>
                                        <p:cTn id="7" dur="1000"/>
                                        <p:tgtEl>
                                          <p:spTgt spid="3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1"/>
                                        </p:tgtEl>
                                        <p:attrNameLst>
                                          <p:attrName>style.visibility</p:attrName>
                                        </p:attrNameLst>
                                      </p:cBhvr>
                                      <p:to>
                                        <p:strVal val="visible"/>
                                      </p:to>
                                    </p:set>
                                    <p:animEffect transition="in" filter="fade">
                                      <p:cBhvr>
                                        <p:cTn id="12" dur="500"/>
                                        <p:tgtEl>
                                          <p:spTgt spid="3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9">
                                            <p:txEl>
                                              <p:pRg st="2" end="2"/>
                                            </p:txEl>
                                          </p:spTgt>
                                        </p:tgtEl>
                                        <p:attrNameLst>
                                          <p:attrName>style.visibility</p:attrName>
                                        </p:attrNameLst>
                                      </p:cBhvr>
                                      <p:to>
                                        <p:strVal val="visible"/>
                                      </p:to>
                                    </p:set>
                                    <p:animEffect transition="in" filter="fade">
                                      <p:cBhvr>
                                        <p:cTn id="17" dur="1000"/>
                                        <p:tgtEl>
                                          <p:spTgt spid="3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9">
                                            <p:txEl>
                                              <p:pRg st="3" end="3"/>
                                            </p:txEl>
                                          </p:spTgt>
                                        </p:tgtEl>
                                        <p:attrNameLst>
                                          <p:attrName>style.visibility</p:attrName>
                                        </p:attrNameLst>
                                      </p:cBhvr>
                                      <p:to>
                                        <p:strVal val="visible"/>
                                      </p:to>
                                    </p:set>
                                    <p:animEffect transition="in" filter="fade">
                                      <p:cBhvr>
                                        <p:cTn id="22" dur="1000"/>
                                        <p:tgtEl>
                                          <p:spTgt spid="3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9">
                                            <p:txEl>
                                              <p:pRg st="4" end="4"/>
                                            </p:txEl>
                                          </p:spTgt>
                                        </p:tgtEl>
                                        <p:attrNameLst>
                                          <p:attrName>style.visibility</p:attrName>
                                        </p:attrNameLst>
                                      </p:cBhvr>
                                      <p:to>
                                        <p:strVal val="visible"/>
                                      </p:to>
                                    </p:set>
                                    <p:animEffect transition="in" filter="fade">
                                      <p:cBhvr>
                                        <p:cTn id="27" dur="1000"/>
                                        <p:tgtEl>
                                          <p:spTgt spid="3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9">
                                            <p:txEl>
                                              <p:pRg st="5" end="5"/>
                                            </p:txEl>
                                          </p:spTgt>
                                        </p:tgtEl>
                                        <p:attrNameLst>
                                          <p:attrName>style.visibility</p:attrName>
                                        </p:attrNameLst>
                                      </p:cBhvr>
                                      <p:to>
                                        <p:strVal val="visible"/>
                                      </p:to>
                                    </p:set>
                                    <p:animEffect transition="in" filter="fade">
                                      <p:cBhvr>
                                        <p:cTn id="32" dur="1000"/>
                                        <p:tgtEl>
                                          <p:spTgt spid="3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9">
                                            <p:txEl>
                                              <p:pRg st="6" end="6"/>
                                            </p:txEl>
                                          </p:spTgt>
                                        </p:tgtEl>
                                        <p:attrNameLst>
                                          <p:attrName>style.visibility</p:attrName>
                                        </p:attrNameLst>
                                      </p:cBhvr>
                                      <p:to>
                                        <p:strVal val="visible"/>
                                      </p:to>
                                    </p:set>
                                    <p:animEffect transition="in" filter="fade">
                                      <p:cBhvr>
                                        <p:cTn id="37" dur="1000"/>
                                        <p:tgtEl>
                                          <p:spTgt spid="3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17"/>
        <p:cNvGrpSpPr/>
        <p:nvPr/>
      </p:nvGrpSpPr>
      <p:grpSpPr>
        <a:xfrm>
          <a:off x="0" y="0"/>
          <a:ext cx="0" cy="0"/>
          <a:chOff x="0" y="0"/>
          <a:chExt cx="0" cy="0"/>
        </a:xfrm>
      </p:grpSpPr>
      <p:sp>
        <p:nvSpPr>
          <p:cNvPr id="318" name="Google Shape;318;p46"/>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mc:AlternateContent xmlns:mc="http://schemas.openxmlformats.org/markup-compatibility/2006" xmlns:a14="http://schemas.microsoft.com/office/drawing/2010/main">
        <mc:Choice Requires="a14">
          <p:sp>
            <p:nvSpPr>
              <p:cNvPr id="319" name="Google Shape;319;p46"/>
              <p:cNvSpPr txBox="1"/>
              <p:nvPr/>
            </p:nvSpPr>
            <p:spPr>
              <a:xfrm>
                <a:off x="161150" y="1340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just" rtl="0">
                  <a:lnSpc>
                    <a:spcPct val="150000"/>
                  </a:lnSpc>
                  <a:spcBef>
                    <a:spcPts val="0"/>
                  </a:spcBef>
                  <a:spcAft>
                    <a:spcPts val="0"/>
                  </a:spcAft>
                  <a:buNone/>
                </a:pPr>
                <a:r>
                  <a:rPr lang="en-US" sz="2000" dirty="0">
                    <a:solidFill>
                      <a:srgbClr val="FFFFFF"/>
                    </a:solidFill>
                  </a:rPr>
                  <a:t>Numerical: The mass of the Earth is </a:t>
                </a:r>
                <a14:m>
                  <m:oMath xmlns:m="http://schemas.openxmlformats.org/officeDocument/2006/math">
                    <m:r>
                      <a:rPr lang="en-US" sz="2000" b="0" i="1" smtClean="0">
                        <a:solidFill>
                          <a:srgbClr val="FFFFFF"/>
                        </a:solidFill>
                        <a:latin typeface="Cambria Math" panose="02040503050406030204" pitchFamily="18" charset="0"/>
                      </a:rPr>
                      <m:t>5.97</m:t>
                    </m:r>
                    <m:r>
                      <a:rPr lang="en-US" sz="2000" b="0" i="1" smtClean="0">
                        <a:solidFill>
                          <a:srgbClr val="FFFFFF"/>
                        </a:solidFill>
                        <a:latin typeface="Cambria Math" panose="02040503050406030204" pitchFamily="18" charset="0"/>
                        <a:ea typeface="Cambria Math" panose="02040503050406030204" pitchFamily="18" charset="0"/>
                      </a:rPr>
                      <m:t>×</m:t>
                    </m:r>
                    <m:sSup>
                      <m:sSupPr>
                        <m:ctrlPr>
                          <a:rPr lang="en-US" sz="2000" b="0" i="1" smtClean="0">
                            <a:solidFill>
                              <a:srgbClr val="FFFFFF"/>
                            </a:solidFill>
                            <a:latin typeface="Cambria Math" panose="02040503050406030204" pitchFamily="18" charset="0"/>
                            <a:ea typeface="Cambria Math" panose="02040503050406030204" pitchFamily="18" charset="0"/>
                          </a:rPr>
                        </m:ctrlPr>
                      </m:sSupPr>
                      <m:e>
                        <m:r>
                          <a:rPr lang="en-US" sz="2000" b="0" i="1" smtClean="0">
                            <a:solidFill>
                              <a:srgbClr val="FFFFFF"/>
                            </a:solidFill>
                            <a:latin typeface="Cambria Math" panose="02040503050406030204" pitchFamily="18" charset="0"/>
                            <a:ea typeface="Cambria Math" panose="02040503050406030204" pitchFamily="18" charset="0"/>
                          </a:rPr>
                          <m:t>10</m:t>
                        </m:r>
                      </m:e>
                      <m:sup>
                        <m:r>
                          <a:rPr lang="en-US" sz="2000" b="0" i="1" smtClean="0">
                            <a:solidFill>
                              <a:srgbClr val="FFFFFF"/>
                            </a:solidFill>
                            <a:latin typeface="Cambria Math" panose="02040503050406030204" pitchFamily="18" charset="0"/>
                            <a:ea typeface="Cambria Math" panose="02040503050406030204" pitchFamily="18" charset="0"/>
                          </a:rPr>
                          <m:t>24</m:t>
                        </m:r>
                      </m:sup>
                    </m:sSup>
                  </m:oMath>
                </a14:m>
                <a:r>
                  <a:rPr lang="en-US" sz="2000" dirty="0">
                    <a:solidFill>
                      <a:srgbClr val="FFFFFF"/>
                    </a:solidFill>
                  </a:rPr>
                  <a:t> Kg and radius is 6371 Km. Calculate the value of acceleration due to gravity in the international space center which is at the height of 400 Km from the Earth’s surface.</a:t>
                </a:r>
              </a:p>
              <a:p>
                <a:pPr marL="0" lvl="0" indent="0" algn="just" rtl="0">
                  <a:lnSpc>
                    <a:spcPct val="200000"/>
                  </a:lnSpc>
                  <a:spcBef>
                    <a:spcPts val="0"/>
                  </a:spcBef>
                  <a:spcAft>
                    <a:spcPts val="0"/>
                  </a:spcAft>
                  <a:buNone/>
                </a:pPr>
                <a:r>
                  <a:rPr lang="en-US" sz="2000" dirty="0">
                    <a:solidFill>
                      <a:srgbClr val="FFFFFF"/>
                    </a:solidFill>
                  </a:rPr>
                  <a:t>Given,</a:t>
                </a:r>
              </a:p>
              <a:p>
                <a:pPr lvl="0" algn="just">
                  <a:lnSpc>
                    <a:spcPct val="200000"/>
                  </a:lnSpc>
                </a:pPr>
                <a:r>
                  <a:rPr lang="en-US" sz="2000" dirty="0">
                    <a:solidFill>
                      <a:srgbClr val="FFFFFF"/>
                    </a:solidFill>
                  </a:rPr>
                  <a:t>M = </a:t>
                </a:r>
                <a14:m>
                  <m:oMath xmlns:m="http://schemas.openxmlformats.org/officeDocument/2006/math">
                    <m:r>
                      <a:rPr lang="en-US" sz="2000" i="1">
                        <a:solidFill>
                          <a:srgbClr val="FFFFFF"/>
                        </a:solidFill>
                        <a:latin typeface="Cambria Math" panose="02040503050406030204" pitchFamily="18" charset="0"/>
                      </a:rPr>
                      <m:t>5.97</m:t>
                    </m:r>
                    <m:r>
                      <a:rPr lang="en-US" sz="2000" i="1">
                        <a:solidFill>
                          <a:srgbClr val="FFFFFF"/>
                        </a:solidFill>
                        <a:latin typeface="Cambria Math" panose="02040503050406030204" pitchFamily="18" charset="0"/>
                        <a:ea typeface="Cambria Math" panose="02040503050406030204" pitchFamily="18" charset="0"/>
                      </a:rPr>
                      <m:t>×</m:t>
                    </m:r>
                    <m:sSup>
                      <m:sSupPr>
                        <m:ctrlPr>
                          <a:rPr lang="en-US" sz="2000" i="1">
                            <a:solidFill>
                              <a:srgbClr val="FFFFFF"/>
                            </a:solidFill>
                            <a:latin typeface="Cambria Math" panose="02040503050406030204" pitchFamily="18" charset="0"/>
                            <a:ea typeface="Cambria Math" panose="02040503050406030204" pitchFamily="18" charset="0"/>
                          </a:rPr>
                        </m:ctrlPr>
                      </m:sSupPr>
                      <m:e>
                        <m:r>
                          <a:rPr lang="en-US" sz="2000" i="1">
                            <a:solidFill>
                              <a:srgbClr val="FFFFFF"/>
                            </a:solidFill>
                            <a:latin typeface="Cambria Math" panose="02040503050406030204" pitchFamily="18" charset="0"/>
                            <a:ea typeface="Cambria Math" panose="02040503050406030204" pitchFamily="18" charset="0"/>
                          </a:rPr>
                          <m:t>10</m:t>
                        </m:r>
                      </m:e>
                      <m:sup>
                        <m:r>
                          <a:rPr lang="en-US" sz="2000" i="1">
                            <a:solidFill>
                              <a:srgbClr val="FFFFFF"/>
                            </a:solidFill>
                            <a:latin typeface="Cambria Math" panose="02040503050406030204" pitchFamily="18" charset="0"/>
                            <a:ea typeface="Cambria Math" panose="02040503050406030204" pitchFamily="18" charset="0"/>
                          </a:rPr>
                          <m:t>24</m:t>
                        </m:r>
                      </m:sup>
                    </m:sSup>
                  </m:oMath>
                </a14:m>
                <a:endParaRPr lang="en-US" sz="2000" dirty="0">
                  <a:solidFill>
                    <a:srgbClr val="FFFFFF"/>
                  </a:solidFill>
                </a:endParaRPr>
              </a:p>
              <a:p>
                <a:pPr lvl="0" algn="just">
                  <a:lnSpc>
                    <a:spcPct val="200000"/>
                  </a:lnSpc>
                </a:pPr>
                <a:r>
                  <a:rPr lang="en-US" sz="2000" dirty="0">
                    <a:solidFill>
                      <a:srgbClr val="FFFFFF"/>
                    </a:solidFill>
                  </a:rPr>
                  <a:t>R = 6371 Km = 6371x1000 m = 6371000 m</a:t>
                </a:r>
              </a:p>
              <a:p>
                <a:pPr lvl="0" algn="just">
                  <a:lnSpc>
                    <a:spcPct val="200000"/>
                  </a:lnSpc>
                </a:pPr>
                <a:r>
                  <a:rPr lang="en-US" sz="2000" dirty="0">
                    <a:solidFill>
                      <a:srgbClr val="FFFFFF"/>
                    </a:solidFill>
                  </a:rPr>
                  <a:t>h = 400 Km = 400x1000 m = 400000 m</a:t>
                </a:r>
              </a:p>
              <a:p>
                <a:pPr lvl="0" algn="just">
                  <a:lnSpc>
                    <a:spcPct val="200000"/>
                  </a:lnSpc>
                </a:pPr>
                <a:r>
                  <a:rPr lang="en-US" sz="2000" dirty="0">
                    <a:solidFill>
                      <a:srgbClr val="FFFFFF"/>
                    </a:solidFill>
                  </a:rPr>
                  <a:t>g</a:t>
                </a:r>
                <a:r>
                  <a:rPr lang="en-US" sz="2000" baseline="-25000" dirty="0">
                    <a:solidFill>
                      <a:srgbClr val="FFFFFF"/>
                    </a:solidFill>
                  </a:rPr>
                  <a:t>1 </a:t>
                </a:r>
                <a:r>
                  <a:rPr lang="en-US" sz="2000" dirty="0">
                    <a:solidFill>
                      <a:srgbClr val="FFFFFF"/>
                    </a:solidFill>
                  </a:rPr>
                  <a:t>= ?</a:t>
                </a:r>
              </a:p>
              <a:p>
                <a:pPr marL="0" lvl="0" indent="0" algn="just" rtl="0">
                  <a:lnSpc>
                    <a:spcPct val="200000"/>
                  </a:lnSpc>
                  <a:spcBef>
                    <a:spcPts val="0"/>
                  </a:spcBef>
                  <a:spcAft>
                    <a:spcPts val="0"/>
                  </a:spcAft>
                  <a:buNone/>
                </a:pPr>
                <a:endParaRPr lang="en-US" sz="2000" dirty="0">
                  <a:solidFill>
                    <a:schemeClr val="lt1"/>
                  </a:solidFill>
                </a:endParaRPr>
              </a:p>
              <a:p>
                <a:pPr marL="0" lvl="0" indent="0" algn="just" rtl="0">
                  <a:lnSpc>
                    <a:spcPct val="200000"/>
                  </a:lnSpc>
                  <a:spcBef>
                    <a:spcPts val="0"/>
                  </a:spcBef>
                  <a:spcAft>
                    <a:spcPts val="0"/>
                  </a:spcAft>
                  <a:buNone/>
                </a:pPr>
                <a:endParaRPr sz="2000" dirty="0">
                  <a:solidFill>
                    <a:srgbClr val="FFFFFF"/>
                  </a:solidFill>
                </a:endParaRPr>
              </a:p>
            </p:txBody>
          </p:sp>
        </mc:Choice>
        <mc:Fallback xmlns="">
          <p:sp>
            <p:nvSpPr>
              <p:cNvPr id="319" name="Google Shape;319;p46"/>
              <p:cNvSpPr txBox="1">
                <a:spLocks noRot="1" noChangeAspect="1" noMove="1" noResize="1" noEditPoints="1" noAdjustHandles="1" noChangeArrowheads="1" noChangeShapeType="1" noTextEdit="1"/>
              </p:cNvSpPr>
              <p:nvPr/>
            </p:nvSpPr>
            <p:spPr>
              <a:xfrm>
                <a:off x="161150" y="134050"/>
                <a:ext cx="8823300" cy="4853700"/>
              </a:xfrm>
              <a:prstGeom prst="rect">
                <a:avLst/>
              </a:prstGeom>
              <a:blipFill>
                <a:blip r:embed="rId3"/>
                <a:stretch>
                  <a:fillRect l="-691" r="-691"/>
                </a:stretch>
              </a:blipFill>
              <a:ln>
                <a:noFill/>
              </a:ln>
            </p:spPr>
            <p:txBody>
              <a:bodyPr/>
              <a:lstStyle/>
              <a:p>
                <a:r>
                  <a:rPr lang="en-US">
                    <a:noFill/>
                  </a:rPr>
                  <a:t> </a:t>
                </a:r>
              </a:p>
            </p:txBody>
          </p:sp>
        </mc:Fallback>
      </mc:AlternateContent>
      <p:sp>
        <p:nvSpPr>
          <p:cNvPr id="320" name="Google Shape;320;p46">
            <a:hlinkClick r:id="rId4"/>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9">
                                            <p:txEl>
                                              <p:pRg st="0" end="0"/>
                                            </p:txEl>
                                          </p:spTgt>
                                        </p:tgtEl>
                                        <p:attrNameLst>
                                          <p:attrName>style.visibility</p:attrName>
                                        </p:attrNameLst>
                                      </p:cBhvr>
                                      <p:to>
                                        <p:strVal val="visible"/>
                                      </p:to>
                                    </p:set>
                                    <p:animEffect transition="in" filter="fade">
                                      <p:cBhvr>
                                        <p:cTn id="7" dur="1000"/>
                                        <p:tgtEl>
                                          <p:spTgt spid="3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9">
                                            <p:txEl>
                                              <p:pRg st="1" end="1"/>
                                            </p:txEl>
                                          </p:spTgt>
                                        </p:tgtEl>
                                        <p:attrNameLst>
                                          <p:attrName>style.visibility</p:attrName>
                                        </p:attrNameLst>
                                      </p:cBhvr>
                                      <p:to>
                                        <p:strVal val="visible"/>
                                      </p:to>
                                    </p:set>
                                    <p:animEffect transition="in" filter="fade">
                                      <p:cBhvr>
                                        <p:cTn id="12" dur="1000"/>
                                        <p:tgtEl>
                                          <p:spTgt spid="3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9">
                                            <p:txEl>
                                              <p:pRg st="2" end="2"/>
                                            </p:txEl>
                                          </p:spTgt>
                                        </p:tgtEl>
                                        <p:attrNameLst>
                                          <p:attrName>style.visibility</p:attrName>
                                        </p:attrNameLst>
                                      </p:cBhvr>
                                      <p:to>
                                        <p:strVal val="visible"/>
                                      </p:to>
                                    </p:set>
                                    <p:animEffect transition="in" filter="fade">
                                      <p:cBhvr>
                                        <p:cTn id="17" dur="1000"/>
                                        <p:tgtEl>
                                          <p:spTgt spid="3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9">
                                            <p:txEl>
                                              <p:pRg st="3" end="3"/>
                                            </p:txEl>
                                          </p:spTgt>
                                        </p:tgtEl>
                                        <p:attrNameLst>
                                          <p:attrName>style.visibility</p:attrName>
                                        </p:attrNameLst>
                                      </p:cBhvr>
                                      <p:to>
                                        <p:strVal val="visible"/>
                                      </p:to>
                                    </p:set>
                                    <p:animEffect transition="in" filter="fade">
                                      <p:cBhvr>
                                        <p:cTn id="22" dur="1000"/>
                                        <p:tgtEl>
                                          <p:spTgt spid="3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9">
                                            <p:txEl>
                                              <p:pRg st="4" end="4"/>
                                            </p:txEl>
                                          </p:spTgt>
                                        </p:tgtEl>
                                        <p:attrNameLst>
                                          <p:attrName>style.visibility</p:attrName>
                                        </p:attrNameLst>
                                      </p:cBhvr>
                                      <p:to>
                                        <p:strVal val="visible"/>
                                      </p:to>
                                    </p:set>
                                    <p:animEffect transition="in" filter="fade">
                                      <p:cBhvr>
                                        <p:cTn id="27" dur="1000"/>
                                        <p:tgtEl>
                                          <p:spTgt spid="3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9">
                                            <p:txEl>
                                              <p:pRg st="5" end="5"/>
                                            </p:txEl>
                                          </p:spTgt>
                                        </p:tgtEl>
                                        <p:attrNameLst>
                                          <p:attrName>style.visibility</p:attrName>
                                        </p:attrNameLst>
                                      </p:cBhvr>
                                      <p:to>
                                        <p:strVal val="visible"/>
                                      </p:to>
                                    </p:set>
                                    <p:animEffect transition="in" filter="fade">
                                      <p:cBhvr>
                                        <p:cTn id="32" dur="1000"/>
                                        <p:tgtEl>
                                          <p:spTgt spid="3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17"/>
        <p:cNvGrpSpPr/>
        <p:nvPr/>
      </p:nvGrpSpPr>
      <p:grpSpPr>
        <a:xfrm>
          <a:off x="0" y="0"/>
          <a:ext cx="0" cy="0"/>
          <a:chOff x="0" y="0"/>
          <a:chExt cx="0" cy="0"/>
        </a:xfrm>
      </p:grpSpPr>
      <p:sp>
        <p:nvSpPr>
          <p:cNvPr id="318" name="Google Shape;318;p46"/>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mc:AlternateContent xmlns:mc="http://schemas.openxmlformats.org/markup-compatibility/2006" xmlns:a14="http://schemas.microsoft.com/office/drawing/2010/main">
        <mc:Choice Requires="a14">
          <p:sp>
            <p:nvSpPr>
              <p:cNvPr id="319" name="Google Shape;319;p46"/>
              <p:cNvSpPr txBox="1"/>
              <p:nvPr/>
            </p:nvSpPr>
            <p:spPr>
              <a:xfrm>
                <a:off x="3002844" y="134050"/>
                <a:ext cx="5981606" cy="4853700"/>
              </a:xfrm>
              <a:prstGeom prst="rect">
                <a:avLst/>
              </a:prstGeom>
              <a:solidFill>
                <a:srgbClr val="3C78D8"/>
              </a:solidFill>
              <a:ln>
                <a:noFill/>
              </a:ln>
            </p:spPr>
            <p:txBody>
              <a:bodyPr spcFirstLastPara="1" wrap="square" lIns="91425" tIns="91425" rIns="91425" bIns="91425" anchor="t" anchorCtr="0">
                <a:noAutofit/>
              </a:bodyPr>
              <a:lstStyle/>
              <a:p>
                <a:pPr lvl="0">
                  <a:lnSpc>
                    <a:spcPct val="200000"/>
                  </a:lnSpc>
                </a:pPr>
                <a:r>
                  <a:rPr lang="en-US" sz="2000" dirty="0">
                    <a:solidFill>
                      <a:srgbClr val="FFFFFF"/>
                    </a:solidFill>
                  </a:rPr>
                  <a:t>g</a:t>
                </a:r>
                <a:r>
                  <a:rPr lang="en-US" sz="2000" baseline="-25000" dirty="0">
                    <a:solidFill>
                      <a:srgbClr val="FFFFFF"/>
                    </a:solidFill>
                  </a:rPr>
                  <a:t>1 </a:t>
                </a:r>
                <a:r>
                  <a:rPr lang="en-US" sz="2000" dirty="0">
                    <a:solidFill>
                      <a:srgbClr val="FFFFFF"/>
                    </a:solidFill>
                  </a:rPr>
                  <a:t>= </a:t>
                </a:r>
                <a14:m>
                  <m:oMath xmlns:m="http://schemas.openxmlformats.org/officeDocument/2006/math">
                    <m:f>
                      <m:fPr>
                        <m:ctrlPr>
                          <a:rPr lang="en-US" sz="2000" i="1" smtClean="0">
                            <a:solidFill>
                              <a:srgbClr val="FFFFFF"/>
                            </a:solidFill>
                            <a:latin typeface="Cambria Math" panose="02040503050406030204" pitchFamily="18" charset="0"/>
                          </a:rPr>
                        </m:ctrlPr>
                      </m:fPr>
                      <m:num>
                        <m:r>
                          <a:rPr lang="en-US" sz="2000" b="0" i="1" smtClean="0">
                            <a:solidFill>
                              <a:srgbClr val="FFFFFF"/>
                            </a:solidFill>
                            <a:latin typeface="Cambria Math" panose="02040503050406030204" pitchFamily="18" charset="0"/>
                          </a:rPr>
                          <m:t>𝐺𝑀</m:t>
                        </m:r>
                      </m:num>
                      <m:den>
                        <m:sSup>
                          <m:sSupPr>
                            <m:ctrlPr>
                              <a:rPr lang="en-US" sz="2000" i="1" smtClean="0">
                                <a:solidFill>
                                  <a:srgbClr val="FFFFFF"/>
                                </a:solidFill>
                                <a:latin typeface="Cambria Math" panose="02040503050406030204" pitchFamily="18" charset="0"/>
                              </a:rPr>
                            </m:ctrlPr>
                          </m:sSupPr>
                          <m:e>
                            <m:d>
                              <m:dPr>
                                <m:ctrlPr>
                                  <a:rPr lang="en-US" sz="2000" i="1" smtClean="0">
                                    <a:solidFill>
                                      <a:srgbClr val="FFFFFF"/>
                                    </a:solidFill>
                                    <a:latin typeface="Cambria Math" panose="02040503050406030204" pitchFamily="18" charset="0"/>
                                  </a:rPr>
                                </m:ctrlPr>
                              </m:dPr>
                              <m:e>
                                <m:r>
                                  <a:rPr lang="en-US" sz="2000" b="0" i="1" smtClean="0">
                                    <a:solidFill>
                                      <a:srgbClr val="FFFFFF"/>
                                    </a:solidFill>
                                    <a:latin typeface="Cambria Math" panose="02040503050406030204" pitchFamily="18" charset="0"/>
                                  </a:rPr>
                                  <m:t>𝑅</m:t>
                                </m:r>
                                <m:r>
                                  <a:rPr lang="en-US" sz="2000" b="0" i="1" smtClean="0">
                                    <a:solidFill>
                                      <a:srgbClr val="FFFFFF"/>
                                    </a:solidFill>
                                    <a:latin typeface="Cambria Math" panose="02040503050406030204" pitchFamily="18" charset="0"/>
                                  </a:rPr>
                                  <m:t>+</m:t>
                                </m:r>
                                <m:r>
                                  <a:rPr lang="en-US" sz="2000" b="0" i="1" smtClean="0">
                                    <a:solidFill>
                                      <a:srgbClr val="FFFFFF"/>
                                    </a:solidFill>
                                    <a:latin typeface="Cambria Math" panose="02040503050406030204" pitchFamily="18" charset="0"/>
                                  </a:rPr>
                                  <m:t>h</m:t>
                                </m:r>
                              </m:e>
                            </m:d>
                          </m:e>
                          <m:sup>
                            <m:r>
                              <a:rPr lang="en-US" sz="2000" b="0" i="1" smtClean="0">
                                <a:solidFill>
                                  <a:srgbClr val="FFFFFF"/>
                                </a:solidFill>
                                <a:latin typeface="Cambria Math" panose="02040503050406030204" pitchFamily="18" charset="0"/>
                              </a:rPr>
                              <m:t>2</m:t>
                            </m:r>
                          </m:sup>
                        </m:sSup>
                      </m:den>
                    </m:f>
                  </m:oMath>
                </a14:m>
                <a:endParaRPr lang="en-US" sz="2000" dirty="0">
                  <a:solidFill>
                    <a:srgbClr val="FFFFFF"/>
                  </a:solidFill>
                </a:endParaRPr>
              </a:p>
              <a:p>
                <a:pPr lvl="0">
                  <a:lnSpc>
                    <a:spcPct val="200000"/>
                  </a:lnSpc>
                </a:pPr>
                <a:r>
                  <a:rPr lang="en-US" sz="2000" dirty="0">
                    <a:solidFill>
                      <a:srgbClr val="FFFFFF"/>
                    </a:solidFill>
                  </a:rPr>
                  <a:t>g</a:t>
                </a:r>
                <a:r>
                  <a:rPr lang="en-US" sz="2000" baseline="-25000" dirty="0">
                    <a:solidFill>
                      <a:srgbClr val="FFFFFF"/>
                    </a:solidFill>
                  </a:rPr>
                  <a:t>1 </a:t>
                </a:r>
                <a:r>
                  <a:rPr lang="en-US" sz="2000" dirty="0">
                    <a:solidFill>
                      <a:srgbClr val="FFFFFF"/>
                    </a:solidFill>
                  </a:rPr>
                  <a:t>=  </a:t>
                </a:r>
                <a14:m>
                  <m:oMath xmlns:m="http://schemas.openxmlformats.org/officeDocument/2006/math">
                    <m:f>
                      <m:fPr>
                        <m:ctrlPr>
                          <a:rPr lang="en-US" sz="2000" i="1" smtClean="0">
                            <a:solidFill>
                              <a:srgbClr val="FFFFFF"/>
                            </a:solidFill>
                            <a:latin typeface="Cambria Math" panose="02040503050406030204" pitchFamily="18" charset="0"/>
                          </a:rPr>
                        </m:ctrlPr>
                      </m:fPr>
                      <m:num>
                        <m:sSup>
                          <m:sSupPr>
                            <m:ctrlPr>
                              <a:rPr lang="en-US" sz="2000" i="1" smtClean="0">
                                <a:solidFill>
                                  <a:srgbClr val="FFFFFF"/>
                                </a:solidFill>
                                <a:latin typeface="Cambria Math" panose="02040503050406030204" pitchFamily="18" charset="0"/>
                              </a:rPr>
                            </m:ctrlPr>
                          </m:sSupPr>
                          <m:e>
                            <m:r>
                              <a:rPr lang="en-US" sz="2000" b="0" i="1" smtClean="0">
                                <a:solidFill>
                                  <a:srgbClr val="FFFFFF"/>
                                </a:solidFill>
                                <a:latin typeface="Cambria Math" panose="02040503050406030204" pitchFamily="18" charset="0"/>
                              </a:rPr>
                              <m:t>6</m:t>
                            </m:r>
                            <m:r>
                              <a:rPr lang="en-US" sz="2000" b="0" i="1" smtClean="0">
                                <a:solidFill>
                                  <a:srgbClr val="FFFFFF"/>
                                </a:solidFill>
                                <a:latin typeface="Cambria Math" panose="02040503050406030204" pitchFamily="18" charset="0"/>
                              </a:rPr>
                              <m:t>.</m:t>
                            </m:r>
                            <m:r>
                              <a:rPr lang="en-US" sz="2000" b="0" i="1" smtClean="0">
                                <a:solidFill>
                                  <a:srgbClr val="FFFFFF"/>
                                </a:solidFill>
                                <a:latin typeface="Cambria Math" panose="02040503050406030204" pitchFamily="18" charset="0"/>
                              </a:rPr>
                              <m:t>67</m:t>
                            </m:r>
                            <m:r>
                              <a:rPr lang="en-US" sz="2000" b="0" i="1" smtClean="0">
                                <a:solidFill>
                                  <a:srgbClr val="FFFFFF"/>
                                </a:solidFill>
                                <a:latin typeface="Cambria Math" panose="02040503050406030204" pitchFamily="18" charset="0"/>
                                <a:ea typeface="Cambria Math" panose="02040503050406030204" pitchFamily="18" charset="0"/>
                              </a:rPr>
                              <m:t>×</m:t>
                            </m:r>
                            <m:r>
                              <a:rPr lang="en-US" sz="2000" b="0" i="1" smtClean="0">
                                <a:solidFill>
                                  <a:srgbClr val="FFFFFF"/>
                                </a:solidFill>
                                <a:latin typeface="Cambria Math" panose="02040503050406030204" pitchFamily="18" charset="0"/>
                                <a:ea typeface="Cambria Math" panose="02040503050406030204" pitchFamily="18" charset="0"/>
                              </a:rPr>
                              <m:t>10</m:t>
                            </m:r>
                          </m:e>
                          <m:sup>
                            <m:r>
                              <a:rPr lang="en-US" sz="2000" b="0" i="1" smtClean="0">
                                <a:solidFill>
                                  <a:srgbClr val="FFFFFF"/>
                                </a:solidFill>
                                <a:latin typeface="Cambria Math" panose="02040503050406030204" pitchFamily="18" charset="0"/>
                              </a:rPr>
                              <m:t>−</m:t>
                            </m:r>
                            <m:r>
                              <a:rPr lang="en-US" sz="2000" b="0" i="1" smtClean="0">
                                <a:solidFill>
                                  <a:srgbClr val="FFFFFF"/>
                                </a:solidFill>
                                <a:latin typeface="Cambria Math" panose="02040503050406030204" pitchFamily="18" charset="0"/>
                              </a:rPr>
                              <m:t>11</m:t>
                            </m:r>
                          </m:sup>
                        </m:sSup>
                        <m:r>
                          <a:rPr lang="en-US" sz="2000" i="1" smtClean="0">
                            <a:solidFill>
                              <a:srgbClr val="FFFFFF"/>
                            </a:solidFill>
                            <a:latin typeface="Cambria Math" panose="02040503050406030204" pitchFamily="18" charset="0"/>
                            <a:ea typeface="Cambria Math" panose="02040503050406030204" pitchFamily="18" charset="0"/>
                          </a:rPr>
                          <m:t>×</m:t>
                        </m:r>
                        <m:sSup>
                          <m:sSupPr>
                            <m:ctrlPr>
                              <a:rPr lang="en-US" sz="2000" i="1" smtClean="0">
                                <a:solidFill>
                                  <a:srgbClr val="FFFFFF"/>
                                </a:solidFill>
                                <a:latin typeface="Cambria Math" panose="02040503050406030204" pitchFamily="18" charset="0"/>
                                <a:ea typeface="Cambria Math" panose="02040503050406030204" pitchFamily="18" charset="0"/>
                              </a:rPr>
                            </m:ctrlPr>
                          </m:sSupPr>
                          <m:e>
                            <m:r>
                              <a:rPr lang="en-US" sz="2000" b="0" i="1" smtClean="0">
                                <a:solidFill>
                                  <a:srgbClr val="FFFFFF"/>
                                </a:solidFill>
                                <a:latin typeface="Cambria Math" panose="02040503050406030204" pitchFamily="18" charset="0"/>
                                <a:ea typeface="Cambria Math" panose="02040503050406030204" pitchFamily="18" charset="0"/>
                              </a:rPr>
                              <m:t>5</m:t>
                            </m:r>
                            <m:r>
                              <a:rPr lang="en-US" sz="2000" b="0" i="1" smtClean="0">
                                <a:solidFill>
                                  <a:srgbClr val="FFFFFF"/>
                                </a:solidFill>
                                <a:latin typeface="Cambria Math" panose="02040503050406030204" pitchFamily="18" charset="0"/>
                                <a:ea typeface="Cambria Math" panose="02040503050406030204" pitchFamily="18" charset="0"/>
                              </a:rPr>
                              <m:t>.</m:t>
                            </m:r>
                            <m:r>
                              <a:rPr lang="en-US" sz="2000" b="0" i="1" smtClean="0">
                                <a:solidFill>
                                  <a:srgbClr val="FFFFFF"/>
                                </a:solidFill>
                                <a:latin typeface="Cambria Math" panose="02040503050406030204" pitchFamily="18" charset="0"/>
                                <a:ea typeface="Cambria Math" panose="02040503050406030204" pitchFamily="18" charset="0"/>
                              </a:rPr>
                              <m:t>97</m:t>
                            </m:r>
                            <m:r>
                              <a:rPr lang="en-US" sz="2000" b="0" i="1" smtClean="0">
                                <a:solidFill>
                                  <a:srgbClr val="FFFFFF"/>
                                </a:solidFill>
                                <a:latin typeface="Cambria Math" panose="02040503050406030204" pitchFamily="18" charset="0"/>
                                <a:ea typeface="Cambria Math" panose="02040503050406030204" pitchFamily="18" charset="0"/>
                              </a:rPr>
                              <m:t> </m:t>
                            </m:r>
                            <m:r>
                              <a:rPr lang="en-US" sz="2000" b="0" i="1" smtClean="0">
                                <a:solidFill>
                                  <a:srgbClr val="FFFFFF"/>
                                </a:solidFill>
                                <a:latin typeface="Cambria Math" panose="02040503050406030204" pitchFamily="18" charset="0"/>
                                <a:ea typeface="Cambria Math" panose="02040503050406030204" pitchFamily="18" charset="0"/>
                              </a:rPr>
                              <m:t>𝑋</m:t>
                            </m:r>
                            <m:r>
                              <a:rPr lang="en-US" sz="2000" b="0" i="1" smtClean="0">
                                <a:solidFill>
                                  <a:srgbClr val="FFFFFF"/>
                                </a:solidFill>
                                <a:latin typeface="Cambria Math" panose="02040503050406030204" pitchFamily="18" charset="0"/>
                                <a:ea typeface="Cambria Math" panose="02040503050406030204" pitchFamily="18" charset="0"/>
                              </a:rPr>
                              <m:t> </m:t>
                            </m:r>
                            <m:r>
                              <a:rPr lang="en-US" sz="2000" b="0" i="1" smtClean="0">
                                <a:solidFill>
                                  <a:srgbClr val="FFFFFF"/>
                                </a:solidFill>
                                <a:latin typeface="Cambria Math" panose="02040503050406030204" pitchFamily="18" charset="0"/>
                                <a:ea typeface="Cambria Math" panose="02040503050406030204" pitchFamily="18" charset="0"/>
                              </a:rPr>
                              <m:t>10</m:t>
                            </m:r>
                          </m:e>
                          <m:sup>
                            <m:r>
                              <a:rPr lang="en-US" sz="2000" b="0" i="1" smtClean="0">
                                <a:solidFill>
                                  <a:srgbClr val="FFFFFF"/>
                                </a:solidFill>
                                <a:latin typeface="Cambria Math" panose="02040503050406030204" pitchFamily="18" charset="0"/>
                                <a:ea typeface="Cambria Math" panose="02040503050406030204" pitchFamily="18" charset="0"/>
                              </a:rPr>
                              <m:t>24</m:t>
                            </m:r>
                          </m:sup>
                        </m:sSup>
                      </m:num>
                      <m:den>
                        <m:d>
                          <m:dPr>
                            <m:ctrlPr>
                              <a:rPr lang="en-US" sz="2000" b="0" i="1" smtClean="0">
                                <a:solidFill>
                                  <a:srgbClr val="FFFFFF"/>
                                </a:solidFill>
                                <a:latin typeface="Cambria Math" panose="02040503050406030204" pitchFamily="18" charset="0"/>
                              </a:rPr>
                            </m:ctrlPr>
                          </m:dPr>
                          <m:e>
                            <m:r>
                              <a:rPr lang="en-US" sz="2000" b="0" i="1" smtClean="0">
                                <a:solidFill>
                                  <a:srgbClr val="FFFFFF"/>
                                </a:solidFill>
                                <a:latin typeface="Cambria Math" panose="02040503050406030204" pitchFamily="18" charset="0"/>
                              </a:rPr>
                              <m:t>6371000</m:t>
                            </m:r>
                            <m:r>
                              <a:rPr lang="en-US" sz="2000" b="0" i="1" smtClean="0">
                                <a:solidFill>
                                  <a:srgbClr val="FFFFFF"/>
                                </a:solidFill>
                                <a:latin typeface="Cambria Math" panose="02040503050406030204" pitchFamily="18" charset="0"/>
                              </a:rPr>
                              <m:t>+</m:t>
                            </m:r>
                            <m:r>
                              <a:rPr lang="en-US" sz="2000" b="0" i="1" smtClean="0">
                                <a:solidFill>
                                  <a:srgbClr val="FFFFFF"/>
                                </a:solidFill>
                                <a:latin typeface="Cambria Math" panose="02040503050406030204" pitchFamily="18" charset="0"/>
                              </a:rPr>
                              <m:t>400000</m:t>
                            </m:r>
                          </m:e>
                        </m:d>
                        <m:r>
                          <a:rPr lang="en-US" sz="2000" b="0" i="1" baseline="30000" smtClean="0">
                            <a:solidFill>
                              <a:srgbClr val="FFFFFF"/>
                            </a:solidFill>
                            <a:latin typeface="Cambria Math" panose="02040503050406030204" pitchFamily="18" charset="0"/>
                          </a:rPr>
                          <m:t>2</m:t>
                        </m:r>
                      </m:den>
                    </m:f>
                  </m:oMath>
                </a14:m>
                <a:endParaRPr lang="en-US" sz="2000" dirty="0">
                  <a:solidFill>
                    <a:srgbClr val="FFFFFF"/>
                  </a:solidFill>
                </a:endParaRPr>
              </a:p>
              <a:p>
                <a:pPr lvl="0">
                  <a:lnSpc>
                    <a:spcPct val="200000"/>
                  </a:lnSpc>
                </a:pPr>
                <a:r>
                  <a:rPr lang="en-US" sz="2000" dirty="0">
                    <a:solidFill>
                      <a:srgbClr val="FFFFFF"/>
                    </a:solidFill>
                  </a:rPr>
                  <a:t>g</a:t>
                </a:r>
                <a:r>
                  <a:rPr lang="en-US" sz="2000" baseline="-25000" dirty="0">
                    <a:solidFill>
                      <a:srgbClr val="FFFFFF"/>
                    </a:solidFill>
                  </a:rPr>
                  <a:t>1 </a:t>
                </a:r>
                <a:r>
                  <a:rPr lang="en-US" sz="2000" dirty="0">
                    <a:solidFill>
                      <a:srgbClr val="FFFFFF"/>
                    </a:solidFill>
                  </a:rPr>
                  <a:t>= </a:t>
                </a:r>
                <a14:m>
                  <m:oMath xmlns:m="http://schemas.openxmlformats.org/officeDocument/2006/math">
                    <m:f>
                      <m:fPr>
                        <m:ctrlPr>
                          <a:rPr lang="en-US" sz="2000" i="1" smtClean="0">
                            <a:solidFill>
                              <a:srgbClr val="FFFFFF"/>
                            </a:solidFill>
                            <a:latin typeface="Cambria Math" panose="02040503050406030204" pitchFamily="18" charset="0"/>
                          </a:rPr>
                        </m:ctrlPr>
                      </m:fPr>
                      <m:num>
                        <m:sSup>
                          <m:sSupPr>
                            <m:ctrlPr>
                              <a:rPr lang="en-US" sz="2000" i="1" smtClean="0">
                                <a:solidFill>
                                  <a:srgbClr val="FFFFFF"/>
                                </a:solidFill>
                                <a:latin typeface="Cambria Math" panose="02040503050406030204" pitchFamily="18" charset="0"/>
                              </a:rPr>
                            </m:ctrlPr>
                          </m:sSupPr>
                          <m:e>
                            <m:r>
                              <a:rPr lang="en-US" sz="2000" b="0" i="1" smtClean="0">
                                <a:solidFill>
                                  <a:srgbClr val="FFFFFF"/>
                                </a:solidFill>
                                <a:latin typeface="Cambria Math" panose="02040503050406030204" pitchFamily="18" charset="0"/>
                              </a:rPr>
                              <m:t>39</m:t>
                            </m:r>
                            <m:r>
                              <a:rPr lang="en-US" sz="2000" b="0" i="1" smtClean="0">
                                <a:solidFill>
                                  <a:srgbClr val="FFFFFF"/>
                                </a:solidFill>
                                <a:latin typeface="Cambria Math" panose="02040503050406030204" pitchFamily="18" charset="0"/>
                              </a:rPr>
                              <m:t>.</m:t>
                            </m:r>
                            <m:r>
                              <a:rPr lang="en-US" sz="2000" b="0" i="1" smtClean="0">
                                <a:solidFill>
                                  <a:srgbClr val="FFFFFF"/>
                                </a:solidFill>
                                <a:latin typeface="Cambria Math" panose="02040503050406030204" pitchFamily="18" charset="0"/>
                              </a:rPr>
                              <m:t>82</m:t>
                            </m:r>
                            <m:r>
                              <a:rPr lang="en-US" sz="2000" b="0" i="1" smtClean="0">
                                <a:solidFill>
                                  <a:srgbClr val="FFFFFF"/>
                                </a:solidFill>
                                <a:latin typeface="Cambria Math" panose="02040503050406030204" pitchFamily="18" charset="0"/>
                                <a:ea typeface="Cambria Math" panose="02040503050406030204" pitchFamily="18" charset="0"/>
                              </a:rPr>
                              <m:t>×</m:t>
                            </m:r>
                            <m:r>
                              <a:rPr lang="en-US" sz="2000" b="0" i="1" smtClean="0">
                                <a:solidFill>
                                  <a:srgbClr val="FFFFFF"/>
                                </a:solidFill>
                                <a:latin typeface="Cambria Math" panose="02040503050406030204" pitchFamily="18" charset="0"/>
                                <a:ea typeface="Cambria Math" panose="02040503050406030204" pitchFamily="18" charset="0"/>
                              </a:rPr>
                              <m:t>10</m:t>
                            </m:r>
                          </m:e>
                          <m:sup>
                            <m:r>
                              <a:rPr lang="en-US" sz="2000" b="0" i="1" smtClean="0">
                                <a:solidFill>
                                  <a:srgbClr val="FFFFFF"/>
                                </a:solidFill>
                                <a:latin typeface="Cambria Math" panose="02040503050406030204" pitchFamily="18" charset="0"/>
                              </a:rPr>
                              <m:t>13</m:t>
                            </m:r>
                          </m:sup>
                        </m:sSup>
                      </m:num>
                      <m:den>
                        <m:sSup>
                          <m:sSupPr>
                            <m:ctrlPr>
                              <a:rPr lang="en-US" sz="2000" i="1" smtClean="0">
                                <a:solidFill>
                                  <a:srgbClr val="FFFFFF"/>
                                </a:solidFill>
                                <a:latin typeface="Cambria Math" panose="02040503050406030204" pitchFamily="18" charset="0"/>
                              </a:rPr>
                            </m:ctrlPr>
                          </m:sSupPr>
                          <m:e>
                            <m:d>
                              <m:dPr>
                                <m:ctrlPr>
                                  <a:rPr lang="en-US" sz="2000" b="0" i="1" smtClean="0">
                                    <a:solidFill>
                                      <a:srgbClr val="FFFFFF"/>
                                    </a:solidFill>
                                    <a:latin typeface="Cambria Math" panose="02040503050406030204" pitchFamily="18" charset="0"/>
                                  </a:rPr>
                                </m:ctrlPr>
                              </m:dPr>
                              <m:e>
                                <m:r>
                                  <a:rPr lang="en-US" sz="2000" i="1">
                                    <a:solidFill>
                                      <a:srgbClr val="FFFFFF"/>
                                    </a:solidFill>
                                    <a:latin typeface="Cambria Math" panose="02040503050406030204" pitchFamily="18" charset="0"/>
                                  </a:rPr>
                                  <m:t>6771000</m:t>
                                </m:r>
                              </m:e>
                            </m:d>
                          </m:e>
                          <m:sup>
                            <m:r>
                              <a:rPr lang="en-US" sz="2000" b="0" i="1" smtClean="0">
                                <a:solidFill>
                                  <a:srgbClr val="FFFFFF"/>
                                </a:solidFill>
                                <a:latin typeface="Cambria Math" panose="02040503050406030204" pitchFamily="18" charset="0"/>
                              </a:rPr>
                              <m:t>2</m:t>
                            </m:r>
                          </m:sup>
                        </m:sSup>
                      </m:den>
                    </m:f>
                  </m:oMath>
                </a14:m>
                <a:endParaRPr lang="en-US" sz="2000" dirty="0">
                  <a:solidFill>
                    <a:srgbClr val="FFFFFF"/>
                  </a:solidFill>
                </a:endParaRPr>
              </a:p>
              <a:p>
                <a:pPr lvl="0">
                  <a:lnSpc>
                    <a:spcPct val="200000"/>
                  </a:lnSpc>
                </a:pPr>
                <a:r>
                  <a:rPr lang="en-US" sz="2000" dirty="0">
                    <a:solidFill>
                      <a:srgbClr val="FFFFFF"/>
                    </a:solidFill>
                  </a:rPr>
                  <a:t>g</a:t>
                </a:r>
                <a:r>
                  <a:rPr lang="en-US" sz="2000" baseline="-25000" dirty="0">
                    <a:solidFill>
                      <a:srgbClr val="FFFFFF"/>
                    </a:solidFill>
                  </a:rPr>
                  <a:t>1 </a:t>
                </a:r>
                <a:r>
                  <a:rPr lang="en-US" sz="2000" dirty="0">
                    <a:solidFill>
                      <a:srgbClr val="FFFFFF"/>
                    </a:solidFill>
                  </a:rPr>
                  <a:t>= 8.66 m/s</a:t>
                </a:r>
                <a:r>
                  <a:rPr lang="en-US" sz="2000" baseline="30000" dirty="0">
                    <a:solidFill>
                      <a:srgbClr val="FFFFFF"/>
                    </a:solidFill>
                  </a:rPr>
                  <a:t>2</a:t>
                </a:r>
                <a:endParaRPr sz="2000" dirty="0">
                  <a:solidFill>
                    <a:srgbClr val="FFFFFF"/>
                  </a:solidFill>
                </a:endParaRPr>
              </a:p>
            </p:txBody>
          </p:sp>
        </mc:Choice>
        <mc:Fallback xmlns="">
          <p:sp>
            <p:nvSpPr>
              <p:cNvPr id="319" name="Google Shape;319;p46"/>
              <p:cNvSpPr txBox="1">
                <a:spLocks noRot="1" noChangeAspect="1" noMove="1" noResize="1" noEditPoints="1" noAdjustHandles="1" noChangeArrowheads="1" noChangeShapeType="1" noTextEdit="1"/>
              </p:cNvSpPr>
              <p:nvPr/>
            </p:nvSpPr>
            <p:spPr>
              <a:xfrm>
                <a:off x="3002844" y="134050"/>
                <a:ext cx="5981606" cy="4853700"/>
              </a:xfrm>
              <a:prstGeom prst="rect">
                <a:avLst/>
              </a:prstGeom>
              <a:blipFill>
                <a:blip r:embed="rId3"/>
                <a:stretch>
                  <a:fillRect l="-1121"/>
                </a:stretch>
              </a:blipFill>
              <a:ln>
                <a:noFill/>
              </a:ln>
            </p:spPr>
            <p:txBody>
              <a:bodyPr/>
              <a:lstStyle/>
              <a:p>
                <a:r>
                  <a:rPr lang="en-US">
                    <a:noFill/>
                  </a:rPr>
                  <a:t> </a:t>
                </a:r>
              </a:p>
            </p:txBody>
          </p:sp>
        </mc:Fallback>
      </mc:AlternateContent>
      <p:sp>
        <p:nvSpPr>
          <p:cNvPr id="320" name="Google Shape;320;p46">
            <a:hlinkClick r:id="rId4"/>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144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9">
                                            <p:txEl>
                                              <p:pRg st="0" end="0"/>
                                            </p:txEl>
                                          </p:spTgt>
                                        </p:tgtEl>
                                        <p:attrNameLst>
                                          <p:attrName>style.visibility</p:attrName>
                                        </p:attrNameLst>
                                      </p:cBhvr>
                                      <p:to>
                                        <p:strVal val="visible"/>
                                      </p:to>
                                    </p:set>
                                    <p:animEffect transition="in" filter="fade">
                                      <p:cBhvr>
                                        <p:cTn id="7" dur="1000"/>
                                        <p:tgtEl>
                                          <p:spTgt spid="3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9">
                                            <p:txEl>
                                              <p:pRg st="1" end="1"/>
                                            </p:txEl>
                                          </p:spTgt>
                                        </p:tgtEl>
                                        <p:attrNameLst>
                                          <p:attrName>style.visibility</p:attrName>
                                        </p:attrNameLst>
                                      </p:cBhvr>
                                      <p:to>
                                        <p:strVal val="visible"/>
                                      </p:to>
                                    </p:set>
                                    <p:animEffect transition="in" filter="fade">
                                      <p:cBhvr>
                                        <p:cTn id="12" dur="1000"/>
                                        <p:tgtEl>
                                          <p:spTgt spid="3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9">
                                            <p:txEl>
                                              <p:pRg st="2" end="2"/>
                                            </p:txEl>
                                          </p:spTgt>
                                        </p:tgtEl>
                                        <p:attrNameLst>
                                          <p:attrName>style.visibility</p:attrName>
                                        </p:attrNameLst>
                                      </p:cBhvr>
                                      <p:to>
                                        <p:strVal val="visible"/>
                                      </p:to>
                                    </p:set>
                                    <p:animEffect transition="in" filter="fade">
                                      <p:cBhvr>
                                        <p:cTn id="17" dur="1000"/>
                                        <p:tgtEl>
                                          <p:spTgt spid="3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9">
                                            <p:txEl>
                                              <p:pRg st="3" end="3"/>
                                            </p:txEl>
                                          </p:spTgt>
                                        </p:tgtEl>
                                        <p:attrNameLst>
                                          <p:attrName>style.visibility</p:attrName>
                                        </p:attrNameLst>
                                      </p:cBhvr>
                                      <p:to>
                                        <p:strVal val="visible"/>
                                      </p:to>
                                    </p:set>
                                    <p:animEffect transition="in" filter="fade">
                                      <p:cBhvr>
                                        <p:cTn id="22" dur="1000"/>
                                        <p:tgtEl>
                                          <p:spTgt spid="3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01"/>
        <p:cNvGrpSpPr/>
        <p:nvPr/>
      </p:nvGrpSpPr>
      <p:grpSpPr>
        <a:xfrm>
          <a:off x="0" y="0"/>
          <a:ext cx="0" cy="0"/>
          <a:chOff x="0" y="0"/>
          <a:chExt cx="0" cy="0"/>
        </a:xfrm>
      </p:grpSpPr>
      <p:sp>
        <p:nvSpPr>
          <p:cNvPr id="302" name="Google Shape;302;p44"/>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303" name="Google Shape;303;p44"/>
          <p:cNvSpPr txBox="1"/>
          <p:nvPr/>
        </p:nvSpPr>
        <p:spPr>
          <a:xfrm>
            <a:off x="161150" y="1396450"/>
            <a:ext cx="8823300" cy="35913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2000" dirty="0">
                <a:solidFill>
                  <a:srgbClr val="FFFFFF"/>
                </a:solidFill>
              </a:rPr>
              <a:t>What do you think if two objects one very large and another very small fall at once from a same height towards the Earth where there is no any resistance, which fall at first on the surface?</a:t>
            </a:r>
            <a:endParaRPr sz="2000" dirty="0">
              <a:solidFill>
                <a:srgbClr val="FFFFFF"/>
              </a:solidFill>
            </a:endParaRPr>
          </a:p>
        </p:txBody>
      </p:sp>
      <p:sp>
        <p:nvSpPr>
          <p:cNvPr id="305" name="Google Shape;305;p44">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3"/>
                                        </p:tgtEl>
                                        <p:attrNameLst>
                                          <p:attrName>style.visibility</p:attrName>
                                        </p:attrNameLst>
                                      </p:cBhvr>
                                      <p:to>
                                        <p:strVal val="visible"/>
                                      </p:to>
                                    </p:set>
                                    <p:animEffect transition="in" filter="fade">
                                      <p:cBhvr>
                                        <p:cTn id="7" dur="500"/>
                                        <p:tgtEl>
                                          <p:spTgt spid="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34"/>
        <p:cNvGrpSpPr/>
        <p:nvPr/>
      </p:nvGrpSpPr>
      <p:grpSpPr>
        <a:xfrm>
          <a:off x="0" y="0"/>
          <a:ext cx="0" cy="0"/>
          <a:chOff x="0" y="0"/>
          <a:chExt cx="0" cy="0"/>
        </a:xfrm>
      </p:grpSpPr>
      <p:sp>
        <p:nvSpPr>
          <p:cNvPr id="335" name="Google Shape;335;p48"/>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336" name="Google Shape;336;p48"/>
          <p:cNvSpPr txBox="1"/>
          <p:nvPr/>
        </p:nvSpPr>
        <p:spPr>
          <a:xfrm>
            <a:off x="161150" y="922313"/>
            <a:ext cx="8823300" cy="3864176"/>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dirty="0">
                <a:solidFill>
                  <a:srgbClr val="FFFFFF"/>
                </a:solidFill>
              </a:rPr>
              <a:t>When a boby is falling towards the centre of the Earth in the absence of any external resistance (air) , it falls at the rate of acceleration due to gravity. This type of falling is known as</a:t>
            </a:r>
            <a:r>
              <a:rPr lang="en" sz="2000" b="1" u="sng" dirty="0">
                <a:solidFill>
                  <a:srgbClr val="FFFFFF"/>
                </a:solidFill>
              </a:rPr>
              <a:t> freefall.</a:t>
            </a:r>
          </a:p>
          <a:p>
            <a:pPr marL="0" lvl="0" indent="0" algn="l" rtl="0">
              <a:lnSpc>
                <a:spcPct val="150000"/>
              </a:lnSpc>
              <a:spcBef>
                <a:spcPts val="0"/>
              </a:spcBef>
              <a:spcAft>
                <a:spcPts val="0"/>
              </a:spcAft>
              <a:buNone/>
            </a:pPr>
            <a:endParaRPr sz="2000" b="1" u="sng" dirty="0">
              <a:solidFill>
                <a:srgbClr val="FFFFFF"/>
              </a:solidFill>
            </a:endParaRPr>
          </a:p>
          <a:p>
            <a:pPr lvl="0">
              <a:lnSpc>
                <a:spcPct val="150000"/>
              </a:lnSpc>
            </a:pPr>
            <a:r>
              <a:rPr lang="en" sz="2000" dirty="0">
                <a:solidFill>
                  <a:srgbClr val="FFFFFF"/>
                </a:solidFill>
              </a:rPr>
              <a:t>During freefall the body does not experience any sort of pulling force on it (weight) and feels ‘0’ weight or weightless, this condition of being zero weight is known as weightlessness. Plz watch: </a:t>
            </a:r>
            <a:r>
              <a:rPr lang="en" sz="2000" u="sng" dirty="0">
                <a:solidFill>
                  <a:srgbClr val="00FF00"/>
                </a:solidFill>
                <a:hlinkClick r:id="rId3">
                  <a:extLst>
                    <a:ext uri="{A12FA001-AC4F-418D-AE19-62706E023703}">
                      <ahyp:hlinkClr xmlns:ahyp="http://schemas.microsoft.com/office/drawing/2018/hyperlinkcolor" val="tx"/>
                    </a:ext>
                  </a:extLst>
                </a:hlinkClick>
              </a:rPr>
              <a:t>https://www.youtube.com/watch?v=zy1Bb6Pp95s</a:t>
            </a:r>
            <a:r>
              <a:rPr lang="en" sz="2000" dirty="0">
                <a:solidFill>
                  <a:schemeClr val="lt1"/>
                </a:solidFill>
              </a:rPr>
              <a:t> </a:t>
            </a:r>
            <a:endParaRPr sz="2000" dirty="0">
              <a:solidFill>
                <a:srgbClr val="FFFFFF"/>
              </a:solidFill>
            </a:endParaRPr>
          </a:p>
          <a:p>
            <a:pPr marL="0" lvl="0" indent="0" algn="l" rtl="0">
              <a:lnSpc>
                <a:spcPct val="200000"/>
              </a:lnSpc>
              <a:spcBef>
                <a:spcPts val="0"/>
              </a:spcBef>
              <a:spcAft>
                <a:spcPts val="0"/>
              </a:spcAft>
              <a:buNone/>
            </a:pPr>
            <a:endParaRPr sz="2000" dirty="0">
              <a:solidFill>
                <a:srgbClr val="FFFFFF"/>
              </a:solidFill>
            </a:endParaRPr>
          </a:p>
        </p:txBody>
      </p:sp>
      <p:sp>
        <p:nvSpPr>
          <p:cNvPr id="337" name="Google Shape;337;p48"/>
          <p:cNvSpPr txBox="1"/>
          <p:nvPr/>
        </p:nvSpPr>
        <p:spPr>
          <a:xfrm>
            <a:off x="161025" y="187306"/>
            <a:ext cx="8823300" cy="61595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FFFFFF"/>
                </a:solidFill>
              </a:rPr>
              <a:t>Freefall and weightlessness</a:t>
            </a:r>
            <a:endParaRPr sz="2000">
              <a:solidFill>
                <a:srgbClr val="FFFFFF"/>
              </a:solidFill>
            </a:endParaRPr>
          </a:p>
        </p:txBody>
      </p:sp>
      <p:sp>
        <p:nvSpPr>
          <p:cNvPr id="338" name="Google Shape;338;p48">
            <a:hlinkClick r:id="rId4"/>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
                                        </p:tgtEl>
                                        <p:attrNameLst>
                                          <p:attrName>style.visibility</p:attrName>
                                        </p:attrNameLst>
                                      </p:cBhvr>
                                      <p:to>
                                        <p:strVal val="visible"/>
                                      </p:to>
                                    </p:set>
                                    <p:animEffect transition="in" filter="fade">
                                      <p:cBhvr>
                                        <p:cTn id="7" dur="1000"/>
                                        <p:tgtEl>
                                          <p:spTgt spid="3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6">
                                            <p:txEl>
                                              <p:pRg st="0" end="0"/>
                                            </p:txEl>
                                          </p:spTgt>
                                        </p:tgtEl>
                                        <p:attrNameLst>
                                          <p:attrName>style.visibility</p:attrName>
                                        </p:attrNameLst>
                                      </p:cBhvr>
                                      <p:to>
                                        <p:strVal val="visible"/>
                                      </p:to>
                                    </p:set>
                                    <p:animEffect transition="in" filter="fade">
                                      <p:cBhvr>
                                        <p:cTn id="12" dur="1000"/>
                                        <p:tgtEl>
                                          <p:spTgt spid="3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6">
                                            <p:txEl>
                                              <p:pRg st="2" end="2"/>
                                            </p:txEl>
                                          </p:spTgt>
                                        </p:tgtEl>
                                        <p:attrNameLst>
                                          <p:attrName>style.visibility</p:attrName>
                                        </p:attrNameLst>
                                      </p:cBhvr>
                                      <p:to>
                                        <p:strVal val="visible"/>
                                      </p:to>
                                    </p:set>
                                    <p:animEffect transition="in" filter="fade">
                                      <p:cBhvr>
                                        <p:cTn id="17" dur="1000"/>
                                        <p:tgtEl>
                                          <p:spTgt spid="3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42"/>
        <p:cNvGrpSpPr/>
        <p:nvPr/>
      </p:nvGrpSpPr>
      <p:grpSpPr>
        <a:xfrm>
          <a:off x="0" y="0"/>
          <a:ext cx="0" cy="0"/>
          <a:chOff x="0" y="0"/>
          <a:chExt cx="0" cy="0"/>
        </a:xfrm>
      </p:grpSpPr>
      <p:sp>
        <p:nvSpPr>
          <p:cNvPr id="343" name="Google Shape;343;p49"/>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344" name="Google Shape;344;p49"/>
          <p:cNvSpPr txBox="1"/>
          <p:nvPr/>
        </p:nvSpPr>
        <p:spPr>
          <a:xfrm>
            <a:off x="161150" y="1588363"/>
            <a:ext cx="8823300" cy="2080528"/>
          </a:xfrm>
          <a:prstGeom prst="rect">
            <a:avLst/>
          </a:prstGeom>
          <a:solidFill>
            <a:srgbClr val="3C78D8"/>
          </a:solid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2000" dirty="0">
                <a:solidFill>
                  <a:srgbClr val="FFFFFF"/>
                </a:solidFill>
              </a:rPr>
              <a:t>Watch this video carefully and write the conclusions you can draw from it.</a:t>
            </a:r>
          </a:p>
          <a:p>
            <a:pPr lvl="0">
              <a:lnSpc>
                <a:spcPct val="200000"/>
              </a:lnSpc>
            </a:pPr>
            <a:r>
              <a:rPr lang="en-US" sz="2000" dirty="0">
                <a:solidFill>
                  <a:srgbClr val="FF0000"/>
                </a:solidFill>
                <a:hlinkClick r:id="rId3">
                  <a:extLst>
                    <a:ext uri="{A12FA001-AC4F-418D-AE19-62706E023703}">
                      <ahyp:hlinkClr xmlns:ahyp="http://schemas.microsoft.com/office/drawing/2018/hyperlinkcolor" val="tx"/>
                    </a:ext>
                  </a:extLst>
                </a:hlinkClick>
              </a:rPr>
              <a:t>https://www.youtube.com/watch?v=Cxzo_Ct3Yf8&amp;ab_channel=eASYtIPS4YOU</a:t>
            </a:r>
            <a:r>
              <a:rPr lang="en-US" sz="2000" dirty="0">
                <a:solidFill>
                  <a:srgbClr val="FF0000"/>
                </a:solidFill>
              </a:rPr>
              <a:t> </a:t>
            </a:r>
            <a:endParaRPr sz="2000" dirty="0">
              <a:solidFill>
                <a:srgbClr val="FF0000"/>
              </a:solidFill>
            </a:endParaRPr>
          </a:p>
        </p:txBody>
      </p:sp>
      <p:sp>
        <p:nvSpPr>
          <p:cNvPr id="345" name="Google Shape;345;p49"/>
          <p:cNvSpPr txBox="1"/>
          <p:nvPr/>
        </p:nvSpPr>
        <p:spPr>
          <a:xfrm>
            <a:off x="161025" y="60088"/>
            <a:ext cx="8823300" cy="1066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rgbClr val="FFFFFF"/>
                </a:solidFill>
              </a:rPr>
              <a:t>Coin and feather experiment</a:t>
            </a:r>
            <a:endParaRPr sz="2000" b="1">
              <a:solidFill>
                <a:srgbClr val="FFFFFF"/>
              </a:solidFill>
            </a:endParaRPr>
          </a:p>
        </p:txBody>
      </p:sp>
      <p:sp>
        <p:nvSpPr>
          <p:cNvPr id="348" name="Google Shape;348;p49">
            <a:hlinkClick r:id="rId4"/>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5"/>
                                        </p:tgtEl>
                                        <p:attrNameLst>
                                          <p:attrName>style.visibility</p:attrName>
                                        </p:attrNameLst>
                                      </p:cBhvr>
                                      <p:to>
                                        <p:strVal val="visible"/>
                                      </p:to>
                                    </p:set>
                                    <p:animEffect transition="in" filter="fade">
                                      <p:cBhvr>
                                        <p:cTn id="7" dur="500"/>
                                        <p:tgtEl>
                                          <p:spTgt spid="3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4"/>
                                        </p:tgtEl>
                                        <p:attrNameLst>
                                          <p:attrName>style.visibility</p:attrName>
                                        </p:attrNameLst>
                                      </p:cBhvr>
                                      <p:to>
                                        <p:strVal val="visible"/>
                                      </p:to>
                                    </p:set>
                                    <p:animEffect transition="in" filter="fade">
                                      <p:cBhvr>
                                        <p:cTn id="12" dur="5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P spid="345"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52"/>
        <p:cNvGrpSpPr/>
        <p:nvPr/>
      </p:nvGrpSpPr>
      <p:grpSpPr>
        <a:xfrm>
          <a:off x="0" y="0"/>
          <a:ext cx="0" cy="0"/>
          <a:chOff x="0" y="0"/>
          <a:chExt cx="0" cy="0"/>
        </a:xfrm>
      </p:grpSpPr>
      <p:sp>
        <p:nvSpPr>
          <p:cNvPr id="353" name="Google Shape;353;p50"/>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354" name="Google Shape;354;p50"/>
          <p:cNvSpPr txBox="1"/>
          <p:nvPr/>
        </p:nvSpPr>
        <p:spPr>
          <a:xfrm>
            <a:off x="161025" y="142150"/>
            <a:ext cx="8823300" cy="4343400"/>
          </a:xfrm>
          <a:prstGeom prst="rect">
            <a:avLst/>
          </a:prstGeom>
          <a:noFill/>
          <a:ln>
            <a:noFill/>
          </a:ln>
        </p:spPr>
        <p:txBody>
          <a:bodyPr spcFirstLastPara="1" wrap="square" lIns="91425" tIns="91425" rIns="91425" bIns="91425" anchor="ctr" anchorCtr="0">
            <a:noAutofit/>
          </a:bodyPr>
          <a:lstStyle/>
          <a:p>
            <a:pPr marL="0" lvl="0" indent="0" algn="l" rtl="0">
              <a:lnSpc>
                <a:spcPct val="200000"/>
              </a:lnSpc>
              <a:spcBef>
                <a:spcPts val="0"/>
              </a:spcBef>
              <a:spcAft>
                <a:spcPts val="0"/>
              </a:spcAft>
              <a:buNone/>
            </a:pPr>
            <a:r>
              <a:rPr lang="en" sz="2000" b="1">
                <a:solidFill>
                  <a:srgbClr val="FFFFFF"/>
                </a:solidFill>
              </a:rPr>
              <a:t>In moon there is absence of atmosphere but present in the Earth. If a coin and feather is dropped from a certain height simultaneously once in moon and another in the Earth what difference will you observe in falling in both heavenly bodies? Write your answer. </a:t>
            </a:r>
            <a:endParaRPr sz="2000" b="1">
              <a:solidFill>
                <a:srgbClr val="FFFFFF"/>
              </a:solidFill>
            </a:endParaRPr>
          </a:p>
          <a:p>
            <a:pPr marL="0" lvl="0" indent="0" algn="l" rtl="0">
              <a:lnSpc>
                <a:spcPct val="200000"/>
              </a:lnSpc>
              <a:spcBef>
                <a:spcPts val="0"/>
              </a:spcBef>
              <a:spcAft>
                <a:spcPts val="0"/>
              </a:spcAft>
              <a:buNone/>
            </a:pPr>
            <a:endParaRPr sz="2000" b="1">
              <a:solidFill>
                <a:srgbClr val="FFFFFF"/>
              </a:solidFill>
            </a:endParaRPr>
          </a:p>
          <a:p>
            <a:pPr marL="0" lvl="0" indent="0" algn="l" rtl="0">
              <a:spcBef>
                <a:spcPts val="0"/>
              </a:spcBef>
              <a:spcAft>
                <a:spcPts val="0"/>
              </a:spcAft>
              <a:buNone/>
            </a:pPr>
            <a:endParaRPr sz="2000" b="1">
              <a:solidFill>
                <a:srgbClr val="FFFFFF"/>
              </a:solidFill>
            </a:endParaRPr>
          </a:p>
          <a:p>
            <a:pPr marL="0" lvl="0" indent="0" algn="l" rtl="0">
              <a:spcBef>
                <a:spcPts val="0"/>
              </a:spcBef>
              <a:spcAft>
                <a:spcPts val="0"/>
              </a:spcAft>
              <a:buNone/>
            </a:pPr>
            <a:endParaRPr sz="2000" b="1">
              <a:solidFill>
                <a:srgbClr val="FFFFFF"/>
              </a:solidFill>
            </a:endParaRPr>
          </a:p>
          <a:p>
            <a:pPr marL="0" lvl="0" indent="0" algn="l" rtl="0">
              <a:spcBef>
                <a:spcPts val="0"/>
              </a:spcBef>
              <a:spcAft>
                <a:spcPts val="0"/>
              </a:spcAft>
              <a:buNone/>
            </a:pPr>
            <a:endParaRPr sz="2000" b="1">
              <a:solidFill>
                <a:srgbClr val="FFFFFF"/>
              </a:solidFill>
            </a:endParaRPr>
          </a:p>
        </p:txBody>
      </p:sp>
      <p:sp>
        <p:nvSpPr>
          <p:cNvPr id="356" name="Google Shape;356;p50">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4"/>
                                        </p:tgtEl>
                                        <p:attrNameLst>
                                          <p:attrName>style.visibility</p:attrName>
                                        </p:attrNameLst>
                                      </p:cBhvr>
                                      <p:to>
                                        <p:strVal val="visible"/>
                                      </p:to>
                                    </p:set>
                                    <p:animEffect transition="in" filter="fade">
                                      <p:cBhvr>
                                        <p:cTn id="7" dur="5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60"/>
        <p:cNvGrpSpPr/>
        <p:nvPr/>
      </p:nvGrpSpPr>
      <p:grpSpPr>
        <a:xfrm>
          <a:off x="0" y="0"/>
          <a:ext cx="0" cy="0"/>
          <a:chOff x="0" y="0"/>
          <a:chExt cx="0" cy="0"/>
        </a:xfrm>
      </p:grpSpPr>
      <p:sp>
        <p:nvSpPr>
          <p:cNvPr id="361" name="Google Shape;361;p51"/>
          <p:cNvSpPr txBox="1"/>
          <p:nvPr/>
        </p:nvSpPr>
        <p:spPr>
          <a:xfrm>
            <a:off x="161150" y="142150"/>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362" name="Google Shape;362;p51"/>
          <p:cNvSpPr txBox="1"/>
          <p:nvPr/>
        </p:nvSpPr>
        <p:spPr>
          <a:xfrm>
            <a:off x="161025" y="142150"/>
            <a:ext cx="8823300" cy="4343400"/>
          </a:xfrm>
          <a:prstGeom prst="rect">
            <a:avLst/>
          </a:prstGeom>
          <a:noFill/>
          <a:ln>
            <a:noFill/>
          </a:ln>
        </p:spPr>
        <p:txBody>
          <a:bodyPr spcFirstLastPara="1" wrap="square" lIns="91425" tIns="91425" rIns="91425" bIns="91425" anchor="ctr" anchorCtr="0">
            <a:noAutofit/>
          </a:bodyPr>
          <a:lstStyle/>
          <a:p>
            <a:pPr marL="0" lvl="0" indent="0" algn="just" rtl="0">
              <a:lnSpc>
                <a:spcPct val="200000"/>
              </a:lnSpc>
              <a:spcBef>
                <a:spcPts val="0"/>
              </a:spcBef>
              <a:spcAft>
                <a:spcPts val="0"/>
              </a:spcAft>
              <a:buNone/>
            </a:pPr>
            <a:r>
              <a:rPr lang="en" sz="2000" b="1" dirty="0">
                <a:solidFill>
                  <a:srgbClr val="FFFFFF"/>
                </a:solidFill>
              </a:rPr>
              <a:t>Falling with a parachute in the moon from a certain height is dangerous. </a:t>
            </a:r>
            <a:r>
              <a:rPr lang="en-US" sz="2000" b="1" dirty="0">
                <a:solidFill>
                  <a:srgbClr val="FFFFFF"/>
                </a:solidFill>
              </a:rPr>
              <a:t>B</a:t>
            </a:r>
            <a:r>
              <a:rPr lang="en" sz="2000" b="1" dirty="0">
                <a:solidFill>
                  <a:srgbClr val="FFFFFF"/>
                </a:solidFill>
              </a:rPr>
              <a:t>ut safe in the Earth, how ? justify. </a:t>
            </a:r>
            <a:endParaRPr sz="2000" b="1" dirty="0">
              <a:solidFill>
                <a:srgbClr val="FFFFFF"/>
              </a:solidFill>
            </a:endParaRPr>
          </a:p>
          <a:p>
            <a:pPr marL="0" lvl="0" indent="0" algn="l" rtl="0">
              <a:lnSpc>
                <a:spcPct val="200000"/>
              </a:lnSpc>
              <a:spcBef>
                <a:spcPts val="0"/>
              </a:spcBef>
              <a:spcAft>
                <a:spcPts val="0"/>
              </a:spcAft>
              <a:buNone/>
            </a:pPr>
            <a:endParaRPr sz="2000" b="1" dirty="0">
              <a:solidFill>
                <a:srgbClr val="FFFFFF"/>
              </a:solidFill>
            </a:endParaRPr>
          </a:p>
          <a:p>
            <a:pPr marL="0" lvl="0" indent="0" algn="l" rtl="0">
              <a:spcBef>
                <a:spcPts val="0"/>
              </a:spcBef>
              <a:spcAft>
                <a:spcPts val="0"/>
              </a:spcAft>
              <a:buNone/>
            </a:pPr>
            <a:endParaRPr sz="2000" b="1" dirty="0">
              <a:solidFill>
                <a:srgbClr val="FFFFFF"/>
              </a:solidFill>
            </a:endParaRPr>
          </a:p>
          <a:p>
            <a:pPr marL="0" lvl="0" indent="0" algn="l" rtl="0">
              <a:spcBef>
                <a:spcPts val="0"/>
              </a:spcBef>
              <a:spcAft>
                <a:spcPts val="0"/>
              </a:spcAft>
              <a:buNone/>
            </a:pPr>
            <a:endParaRPr sz="2000" b="1" dirty="0">
              <a:solidFill>
                <a:srgbClr val="FFFFFF"/>
              </a:solidFill>
            </a:endParaRPr>
          </a:p>
          <a:p>
            <a:pPr marL="0" lvl="0" indent="0" algn="l" rtl="0">
              <a:spcBef>
                <a:spcPts val="0"/>
              </a:spcBef>
              <a:spcAft>
                <a:spcPts val="0"/>
              </a:spcAft>
              <a:buNone/>
            </a:pPr>
            <a:endParaRPr sz="2000" b="1" dirty="0">
              <a:solidFill>
                <a:srgbClr val="FFFFFF"/>
              </a:solidFill>
            </a:endParaRPr>
          </a:p>
        </p:txBody>
      </p:sp>
      <p:sp>
        <p:nvSpPr>
          <p:cNvPr id="364" name="Google Shape;364;p51">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A64D79"/>
        </a:solidFill>
        <a:effectLst/>
      </p:bgPr>
    </p:bg>
    <p:spTree>
      <p:nvGrpSpPr>
        <p:cNvPr id="1" name="Shape 368"/>
        <p:cNvGrpSpPr/>
        <p:nvPr/>
      </p:nvGrpSpPr>
      <p:grpSpPr>
        <a:xfrm>
          <a:off x="0" y="0"/>
          <a:ext cx="0" cy="0"/>
          <a:chOff x="0" y="0"/>
          <a:chExt cx="0" cy="0"/>
        </a:xfrm>
      </p:grpSpPr>
      <p:sp>
        <p:nvSpPr>
          <p:cNvPr id="369" name="Google Shape;369;p52"/>
          <p:cNvSpPr txBox="1"/>
          <p:nvPr/>
        </p:nvSpPr>
        <p:spPr>
          <a:xfrm>
            <a:off x="161150" y="63725"/>
            <a:ext cx="8823300" cy="4853700"/>
          </a:xfrm>
          <a:prstGeom prst="rect">
            <a:avLst/>
          </a:prstGeom>
          <a:solidFill>
            <a:srgbClr val="3C78D8"/>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rgbClr val="FFFFFF"/>
              </a:solidFill>
            </a:endParaRPr>
          </a:p>
        </p:txBody>
      </p:sp>
      <p:sp>
        <p:nvSpPr>
          <p:cNvPr id="370" name="Google Shape;370;p52"/>
          <p:cNvSpPr txBox="1"/>
          <p:nvPr/>
        </p:nvSpPr>
        <p:spPr>
          <a:xfrm>
            <a:off x="161025" y="142150"/>
            <a:ext cx="8823300" cy="79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rgbClr val="FFFFFF"/>
                </a:solidFill>
              </a:rPr>
              <a:t>Mass vs weight</a:t>
            </a:r>
            <a:endParaRPr sz="2000" b="1">
              <a:solidFill>
                <a:srgbClr val="FFFFFF"/>
              </a:solidFill>
            </a:endParaRPr>
          </a:p>
        </p:txBody>
      </p:sp>
      <p:sp>
        <p:nvSpPr>
          <p:cNvPr id="371" name="Google Shape;371;p52">
            <a:hlinkClick r:id="rId3"/>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372" name="Google Shape;372;p52"/>
          <p:cNvGraphicFramePr/>
          <p:nvPr/>
        </p:nvGraphicFramePr>
        <p:xfrm>
          <a:off x="161150" y="1039200"/>
          <a:ext cx="8823300" cy="3814449"/>
        </p:xfrm>
        <a:graphic>
          <a:graphicData uri="http://schemas.openxmlformats.org/drawingml/2006/table">
            <a:tbl>
              <a:tblPr>
                <a:noFill/>
                <a:tableStyleId>{E3E7EA0E-6F36-4122-AC87-4DFE5D72F85C}</a:tableStyleId>
              </a:tblPr>
              <a:tblGrid>
                <a:gridCol w="4411650">
                  <a:extLst>
                    <a:ext uri="{9D8B030D-6E8A-4147-A177-3AD203B41FA5}">
                      <a16:colId xmlns:a16="http://schemas.microsoft.com/office/drawing/2014/main" val="20000"/>
                    </a:ext>
                  </a:extLst>
                </a:gridCol>
                <a:gridCol w="4411650">
                  <a:extLst>
                    <a:ext uri="{9D8B030D-6E8A-4147-A177-3AD203B41FA5}">
                      <a16:colId xmlns:a16="http://schemas.microsoft.com/office/drawing/2014/main" val="20001"/>
                    </a:ext>
                  </a:extLst>
                </a:gridCol>
              </a:tblGrid>
              <a:tr h="484650">
                <a:tc>
                  <a:txBody>
                    <a:bodyPr/>
                    <a:lstStyle/>
                    <a:p>
                      <a:pPr marL="0" lvl="0" indent="0" algn="l" rtl="0">
                        <a:spcBef>
                          <a:spcPts val="0"/>
                        </a:spcBef>
                        <a:spcAft>
                          <a:spcPts val="0"/>
                        </a:spcAft>
                        <a:buNone/>
                      </a:pPr>
                      <a:r>
                        <a:rPr lang="en" sz="2000">
                          <a:solidFill>
                            <a:srgbClr val="FFFFFF"/>
                          </a:solidFill>
                        </a:rPr>
                        <a:t>mass</a:t>
                      </a:r>
                      <a:endParaRPr sz="2000">
                        <a:solidFill>
                          <a:srgbClr val="FFFFFF"/>
                        </a:solidFill>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2000" dirty="0">
                          <a:solidFill>
                            <a:srgbClr val="FFFFFF"/>
                          </a:solidFill>
                        </a:rPr>
                        <a:t>weight</a:t>
                      </a:r>
                      <a:endParaRPr sz="2000" dirty="0">
                        <a:solidFill>
                          <a:srgbClr val="FFFFFF"/>
                        </a:solidFill>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290875">
                <a:tc>
                  <a:txBody>
                    <a:bodyPr/>
                    <a:lstStyle/>
                    <a:p>
                      <a:pPr marL="0" lvl="0" indent="0" algn="l" rtl="0">
                        <a:lnSpc>
                          <a:spcPct val="150000"/>
                        </a:lnSpc>
                        <a:spcBef>
                          <a:spcPts val="0"/>
                        </a:spcBef>
                        <a:spcAft>
                          <a:spcPts val="0"/>
                        </a:spcAft>
                        <a:buNone/>
                      </a:pPr>
                      <a:r>
                        <a:rPr lang="en" sz="2000" dirty="0">
                          <a:solidFill>
                            <a:srgbClr val="FFFFFF"/>
                          </a:solidFill>
                        </a:rPr>
                        <a:t>Mass is total amount of matter or substance contained on a boby</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Unit is Kg</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Constant in everywhere</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Measured by physical or beam balance</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Scalar quantity</a:t>
                      </a:r>
                      <a:endParaRPr sz="2000" dirty="0">
                        <a:solidFill>
                          <a:srgbClr val="FFFFFF"/>
                        </a:solidFill>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2000" dirty="0">
                          <a:solidFill>
                            <a:srgbClr val="FFFFFF"/>
                          </a:solidFill>
                        </a:rPr>
                        <a:t>Weight is the amount of force of gravity on a body</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Unit is N</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Variable</a:t>
                      </a: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Measured by spring balance</a:t>
                      </a:r>
                      <a:endParaRPr sz="2000" dirty="0">
                        <a:solidFill>
                          <a:srgbClr val="FFFFFF"/>
                        </a:solidFill>
                      </a:endParaRPr>
                    </a:p>
                    <a:p>
                      <a:pPr marL="0" lvl="0" indent="0" algn="l" rtl="0">
                        <a:lnSpc>
                          <a:spcPct val="150000"/>
                        </a:lnSpc>
                        <a:spcBef>
                          <a:spcPts val="0"/>
                        </a:spcBef>
                        <a:spcAft>
                          <a:spcPts val="0"/>
                        </a:spcAft>
                        <a:buNone/>
                      </a:pPr>
                      <a:endParaRPr sz="2000" dirty="0">
                        <a:solidFill>
                          <a:srgbClr val="FFFFFF"/>
                        </a:solidFill>
                      </a:endParaRPr>
                    </a:p>
                    <a:p>
                      <a:pPr marL="0" lvl="0" indent="0" algn="l" rtl="0">
                        <a:lnSpc>
                          <a:spcPct val="150000"/>
                        </a:lnSpc>
                        <a:spcBef>
                          <a:spcPts val="0"/>
                        </a:spcBef>
                        <a:spcAft>
                          <a:spcPts val="0"/>
                        </a:spcAft>
                        <a:buNone/>
                      </a:pPr>
                      <a:r>
                        <a:rPr lang="en" sz="2000" dirty="0">
                          <a:solidFill>
                            <a:srgbClr val="FFFFFF"/>
                          </a:solidFill>
                        </a:rPr>
                        <a:t>Vector quantity</a:t>
                      </a:r>
                      <a:endParaRPr sz="2000" dirty="0">
                        <a:solidFill>
                          <a:srgbClr val="FFFFFF"/>
                        </a:solidFill>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0"/>
                                        </p:tgtEl>
                                        <p:attrNameLst>
                                          <p:attrName>style.visibility</p:attrName>
                                        </p:attrNameLst>
                                      </p:cBhvr>
                                      <p:to>
                                        <p:strVal val="visible"/>
                                      </p:to>
                                    </p:set>
                                    <p:animEffect transition="in" filter="fade">
                                      <p:cBhvr>
                                        <p:cTn id="7" dur="500"/>
                                        <p:tgtEl>
                                          <p:spTgt spid="3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2"/>
                                        </p:tgtEl>
                                        <p:attrNameLst>
                                          <p:attrName>style.visibility</p:attrName>
                                        </p:attrNameLst>
                                      </p:cBhvr>
                                      <p:to>
                                        <p:strVal val="visible"/>
                                      </p:to>
                                    </p:set>
                                    <p:animEffect transition="in" filter="fade">
                                      <p:cBhvr>
                                        <p:cTn id="12" dur="500"/>
                                        <p:tgtEl>
                                          <p:spTgt spid="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 grpId="0"/>
    </p:bld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TotalTime>
  <Words>1952</Words>
  <Application>Microsoft Office PowerPoint</Application>
  <PresentationFormat>On-screen Show (16:9)</PresentationFormat>
  <Paragraphs>466</Paragraphs>
  <Slides>41</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Cambria Math</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lokendra subedi</cp:lastModifiedBy>
  <cp:revision>29</cp:revision>
  <dcterms:modified xsi:type="dcterms:W3CDTF">2023-06-01T16:01:43Z</dcterms:modified>
</cp:coreProperties>
</file>