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0"/>
  </p:notesMasterIdLst>
  <p:sldIdLst>
    <p:sldId id="257" r:id="rId2"/>
    <p:sldId id="301" r:id="rId3"/>
    <p:sldId id="302" r:id="rId4"/>
    <p:sldId id="300" r:id="rId5"/>
    <p:sldId id="258" r:id="rId6"/>
    <p:sldId id="259" r:id="rId7"/>
    <p:sldId id="260" r:id="rId8"/>
    <p:sldId id="261" r:id="rId9"/>
    <p:sldId id="262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3" r:id="rId28"/>
    <p:sldId id="284" r:id="rId29"/>
    <p:sldId id="285" r:id="rId30"/>
    <p:sldId id="288" r:id="rId31"/>
    <p:sldId id="298" r:id="rId32"/>
    <p:sldId id="289" r:id="rId33"/>
    <p:sldId id="299" r:id="rId34"/>
    <p:sldId id="287" r:id="rId35"/>
    <p:sldId id="291" r:id="rId36"/>
    <p:sldId id="292" r:id="rId37"/>
    <p:sldId id="293" r:id="rId38"/>
    <p:sldId id="295" r:id="rId3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3E7EA0E-6F36-4122-AC87-4DFE5D72F85C}">
  <a:tblStyle styleId="{E3E7EA0E-6F36-4122-AC87-4DFE5D72F85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108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3026a7549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3026a7549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3026a7549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3026a7549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070273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3026a7549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3026a7549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34302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53026a7549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53026a7549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59538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646c7c292e22ca76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646c7c292e22ca76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824537b8e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824537b8e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646c7c292e22ca76_6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646c7c292e22ca76_6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8bd08b6e2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8bd08b6e2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8c06fde1b9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8c06fde1b9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825225444d_0_2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825225444d_0_2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8bd08b6e24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8bd08b6e24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8c06fde1b9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8c06fde1b9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8c06fde1b9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8c06fde1b9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8c09e48698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8c09e48698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8c06fde1b9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8c06fde1b9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8c06fde1b9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8c06fde1b9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8c06fde1b9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8c06fde1b9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8c06fde1b9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8c06fde1b9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8c06fde1b9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8c06fde1b9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8c06fde1b9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8c06fde1b9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8c06fde1b9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8c06fde1b9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8d83d286ab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8d83d286ab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8d83d286ab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8d83d286ab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8d83d286a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8d83d286a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8d83d286ab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8d83d286ab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8c1eae8c7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8c1eae8c79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8c1eae8c79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8c1eae8c79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825225444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825225444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825225444d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825225444d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825225444d_0_2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825225444d_0_2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825225444d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825225444d_0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9813883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825225444d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825225444d_0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825225444d_0_2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825225444d_0_2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757545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825225444d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825225444d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8c7c11816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8c7c11816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8c7c118165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" name="Google Shape;341;g8c7c118165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8c7c118165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8c7c118165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8c7f2e96f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8c7f2e96f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dontchangethislink.peardeckmagic.zone?eyJ0eXBlIjoiZ29vZ2xlLXNsaWRlcy1hZGRvbi1yZXNwb25zZS1mb290ZXIiLCJsYXN0RWRpdGVkQnkiOiIxMTI3NDA4MTY5ODM1NjMyOTg1MTgiLCJwcmVzZW50YXRpb25JZCI6IjFzNVdRb0RCSEF5aHpxdXNpNXZBd1J0aDQxTFk0aGNLbHBsS1k2WkxOX2Y4IiwiY29udGVudElkIjoiY3VzdG9tLXJlc3BvbnNlLWZyZWVSZXNwb25zZS10ZXh0Iiwic2xpZGVJZCI6Imc1MzAyNmE3NTQ5XzBfMTQzIiwiY29udGVudEluc3RhbmNlSWQiOiIxczVXUW9EQkhBeWh6cXVzaTV2QXdSdGg0MUxZNGhjS2xwbEtZNlpMTl9mOC9mYzQ3ODdkOC01YWJjLTRlOTAtOGZhNS0yYmRhOGZkMzYxODYifQ==pearId=magic-pear-metadata-identifie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ublicdomainpictures.net/view-image.php?image=32869&amp;picture=namaste" TargetMode="External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ontchangethislink.peardeckmagic.zone?eyJ0eXBlIjoiZ29vZ2xlLXNsaWRlcy1hZGRvbi1yZXNwb25zZS1mb290ZXIiLCJsYXN0RWRpdGVkQnkiOiIxMTI3NDA4MTY5ODM1NjMyOTg1MTgiLCJwcmVzZW50YXRpb25JZCI6IjFzNVdRb0RCSEF5aHpxdXNpNXZBd1J0aDQxTFk0aGNLbHBsS1k2WkxOX2Y4IiwiY29udGVudElkIjoiY3VzdG9tLXJlc3BvbnNlLWZyZWVSZXNwb25zZS10ZXh0Iiwic2xpZGVJZCI6Imc1MzAyNmE3NTQ5XzBfMTQzIiwiY29udGVudEluc3RhbmNlSWQiOiIxczVXUW9EQkhBeWh6cXVzaTV2QXdSdGg0MUxZNGhjS2xwbEtZNlpMTl9mOC9mYzQ3ODdkOC01YWJjLTRlOTAtOGZhNS0yYmRhOGZkMzYxODYifQ==pearId=magic-pear-metadata-identifie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lokendrasubedi42@gmail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dontchangethislink.peardeckmagic.zone?eyJ0eXBlIjoiZ29vZ2xlLXNsaWRlcy1hZGRvbi1yZXNwb25zZS1mb290ZXIiLCJsYXN0RWRpdGVkQnkiOiIxMTI3NDA4MTY5ODM1NjMyOTg1MTgiLCJwcmVzZW50YXRpb25JZCI6IjFzNVdRb0RCSEF5aHpxdXNpNXZBd1J0aDQxTFk0aGNLbHBsS1k2WkxOX2Y4IiwiY29udGVudElkIjoiY3VzdG9tLXJlc3BvbnNlLWZyZWVSZXNwb25zZS10ZXh0Iiwic2xpZGVJZCI6Imc1MzAyNmE3NTQ5XzBfMTQzIiwiY29udGVudEluc3RhbmNlSWQiOiIxczVXUW9EQkhBeWh6cXVzaTV2QXdSdGg0MUxZNGhjS2xwbEtZNlpMTl9mOC9mYzQ3ODdkOC01YWJjLTRlOTAtOGZhNS0yYmRhOGZkMzYxODYifQ==pearId=magic-pear-metadata-identifier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ontchangethislink.peardeckmagic.zone?eyJ0eXBlIjoiZ29vZ2xlLXNsaWRlcy1hZGRvbi1yZXNwb25zZS1mb290ZXIiLCJsYXN0RWRpdGVkQnkiOiIxMTI3NDA4MTY5ODM1NjMyOTg1MTgiLCJwcmVzZW50YXRpb25JZCI6IjFzNVdRb0RCSEF5aHpxdXNpNXZBd1J0aDQxTFk0aGNLbHBsS1k2WkxOX2Y4IiwiY29udGVudElkIjoiY3VzdG9tLXJlc3BvbnNlLWZyZWVSZXNwb25zZS10ZXh0Iiwic2xpZGVJZCI6Imc1MzAyNmE3NTQ5XzBfMTQzIiwiY29udGVudEluc3RhbmNlSWQiOiIxczVXUW9EQkhBeWh6cXVzaTV2QXdSdGg0MUxZNGhjS2xwbEtZNlpMTl9mOC9mYzQ3ODdkOC01YWJjLTRlOTAtOGZhNS0yYmRhOGZkMzYxODYifQ==pearId=magic-pear-metadata-identifier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c9shwPMpSq8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dontchangethislink.peardeckmagic.zone?eyJ0eXBlIjoiZ29vZ2xlLXNsaWRlcy1hZGRvbi1yZXNwb25zZS1mb290ZXIiLCJsYXN0RWRpdGVkQnkiOiIxMTI3NDA4MTY5ODM1NjMyOTg1MTgiLCJwcmVzZW50YXRpb25JZCI6IjFzNVdRb0RCSEF5aHpxdXNpNXZBd1J0aDQxTFk0aGNLbHBsS1k2WkxOX2Y4IiwiY29udGVudElkIjoiY3VzdG9tLXJlc3BvbnNlLW11bHRpcGxlQ2hvaWNlIiwic2xpZGVJZCI6Imc4YzA2ZmRlMWI5XzBfNiIsImNvbnRlbnRJbnN0YW5jZUlkIjoiMXM1V1FvREJIQXloenF1c2k1dkF3UnRoNDFMWTRoY0tscGxLWTZaTE5fZjgvOGE3MmQ0ZjktODQ4Zi00ZjgxLWEwMDYtMzUzNDQzZTI1NzkwIn0=pearId=magic-pear-metadata-identifie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dontchangethislink.peardeckmagic.zone?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MjUyMjU0NDRkXzBfMjM3IiwiY29udGVudEluc3RhbmNlSWQiOiIxczVXUW9EQkhBeWh6cXVzaTV2QXdSdGg0MUxZNGhjS2xwbEtZNlpMTl9mOC80NTBiYjE3Mi00ZWJlLTQ0ZTItOTZhNC0zNzA5ODU5ZTE2ZGQifQ==pearId=magic-pear-metadata-identifier" TargetMode="Externa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dontchangethislink.peardeckmagic.zone?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A2ZmRlMWI5XzBfNDgiLCJjb250ZW50SW5zdGFuY2VJZCI6IjFzNVdRb0RCSEF5aHpxdXNpNXZBd1J0aDQxTFk0aGNLbHBsS1k2WkxOX2Y4L2RjZDEwYmExLTA2ZDctNDNjZS1iZDZmLTFjMDg5MjE2NDcxOSJ9pearId=magic-pear-metadata-identifier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dontchangethislink.peardeckmagic.zone?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A2ZmRlMWI5XzBfNjUiLCJjb250ZW50SW5zdGFuY2VJZCI6IjFzNVdRb0RCSEF5aHpxdXNpNXZBd1J0aDQxTFk0aGNLbHBsS1k2WkxOX2Y4LzQwM2JiNzU4LWRiYTAtNDZlMC05ZDVmLWE3ZThiZWY5ZDdiYyJ9pearId=magic-pear-metadata-identifier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dontchangethislink.peardeckmagic.zone?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ZDgzZDI4NmFiXzBfMCIsImNvbnRlbnRJbnN0YW5jZUlkIjoiMXM1V1FvREJIQXloenF1c2k1dkF3UnRoNDFMWTRoY0tscGxLWTZaTE5fZjgvMjc4YTY3ZTEtMGI3Ni00YThkLWJkNjItYWEyMTQ0NWRkNTE4In0=pearId=magic-pear-metadata-identifier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dontchangethislink.peardeckmagic.zone?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ZDgzZDI4NmFiXzBfMCIsImNvbnRlbnRJbnN0YW5jZUlkIjoiMXM1V1FvREJIQXloenF1c2k1dkF3UnRoNDFMWTRoY0tscGxLWTZaTE5fZjgvMjc4YTY3ZTEtMGI3Ni00YThkLWJkNjItYWEyMTQ0NWRkNTE4In0=pearId=magic-pear-metadata-identifier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dontchangethislink.peardeckmagic.zone?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FlYWU4Yzc5XzBfNCIsImNvbnRlbnRJbnN0YW5jZUlkIjoiMXM1V1FvREJIQXloenF1c2k1dkF3UnRoNDFMWTRoY0tscGxLWTZaTE5fZjgvNmEzNjdhZWItMmQ5ZS00MTI2LWEyMDYtYmQ0NTU0MGU5Y2I5In0=pearId=magic-pear-metadata-identifier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ontchangethislink.peardeckmagic.zone?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MjUyMjU0NDRkXzBfMjA4IiwiY29udGVudEluc3RhbmNlSWQiOiIxczVXUW9EQkhBeWh6cXVzaTV2QXdSdGg0MUxZNGhjS2xwbEtZNlpMTl9mOC82ZDQyNWEwYS1jODFjLTQ3M2YtYTIzYi1hNmYzNThkMDc2YmIifQ==pearId=magic-pear-metadata-identifier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dontchangethislink.peardeckmagic.zone?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FlYWU4Yzc5XzBfNCIsImNvbnRlbnRJbnN0YW5jZUlkIjoiMXM1V1FvREJIQXloenF1c2k1dkF3UnRoNDFMWTRoY0tscGxLWTZaTE5fZjgvNmEzNjdhZWItMmQ5ZS00MTI2LWEyMDYtYmQ0NTU0MGU5Y2I5In0=pearId=magic-pear-metadata-identifier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dontchangethislink.peardeckmagic.zone?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FlYWU4Yzc5XzBfNCIsImNvbnRlbnRJbnN0YW5jZUlkIjoiMXM1V1FvREJIQXloenF1c2k1dkF3UnRoNDFMWTRoY0tscGxLWTZaTE5fZjgvNmEzNjdhZWItMmQ5ZS00MTI2LWEyMDYtYmQ0NTU0MGU5Y2I5In0=pearId=magic-pear-metadata-identifier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ontchangethislink.peardeckmagic.zone?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FlYWU4Yzc5XzBfNCIsImNvbnRlbnRJbnN0YW5jZUlkIjoiMXM1V1FvREJIQXloenF1c2k1dkF3UnRoNDFMWTRoY0tscGxLWTZaTE5fZjgvNmEzNjdhZWItMmQ5ZS00MTI2LWEyMDYtYmQ0NTU0MGU5Y2I5In0=pearId=magic-pear-metadata-identifier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ontchangethislink.peardeckmagic.zone?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FlYWU4Yzc5XzBfNCIsImNvbnRlbnRJbnN0YW5jZUlkIjoiMXM1V1FvREJIQXloenF1c2k1dkF3UnRoNDFMWTRoY0tscGxLWTZaTE5fZjgvNmEzNjdhZWItMmQ5ZS00MTI2LWEyMDYtYmQ0NTU0MGU5Y2I5In0=pearId=magic-pear-metadata-identifier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://dontchangethislink.peardeckmagic.zone?eyJ0eXBlIjoiZ29vZ2xlLXNsaWRlcy1hZGRvbi1yZXNwb25zZS1mb290ZXIiLCJsYXN0RWRpdGVkQnkiOiIxMTI3NDA4MTY5ODM1NjMyOTg1MTgiLCJwcmVzZW50YXRpb25JZCI6IjFzNVdRb0RCSEF5aHpxdXNpNXZBd1J0aDQxTFk0aGNLbHBsS1k2WkxOX2Y4IiwiY29udGVudElkIjoiY3VzdG9tLXJlc3BvbnNlLW11bHRpcGxlQ2hvaWNlIiwic2xpZGVJZCI6Imc4MjUyMjU0NDRkXzBfMjAxIiwiY29udGVudEluc3RhbmNlSWQiOiIxczVXUW9EQkhBeWh6cXVzaTV2QXdSdGg0MUxZNGhjS2xwbEtZNlpMTl9mOC83Zjc1OGQ5OC03ZGM1LTQ1MWItOTllNS04YTk4ZDIxYjI3MDEifQ==pearId=magic-pear-metadata-identifier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y1Bb6Pp95s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ontchangethislink.peardeckmagic.zone?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FlYWU4Yzc5XzBfNCIsImNvbnRlbnRJbnN0YW5jZUlkIjoiMXM1V1FvREJIQXloenF1c2k1dkF3UnRoNDFMWTRoY0tscGxLWTZaTE5fZjgvNmEzNjdhZWItMmQ5ZS00MTI2LWEyMDYtYmQ0NTU0MGU5Y2I5In0=pearId=magic-pear-metadata-identifier" TargetMode="Externa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xzo_Ct3Yf8&amp;ab_channel=eASYtIPS4YOU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ontchangethislink.peardeckmagic.zone?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djMTE4MTY1XzBfNyIsImNvbnRlbnRJbnN0YW5jZUlkIjoiMXM1V1FvREJIQXloenF1c2k1dkF3UnRoNDFMWTRoY0tscGxLWTZaTE5fZjgvMDdlOWE0MTUtZjQ3MS00YmZjLTg5ZTQtZWQzZDU5ZjM2MWQyIn0=pearId=magic-pear-metadata-identifier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dontchangethislink.peardeckmagic.zone?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djMTE4MTY1XzBfNyIsImNvbnRlbnRJbnN0YW5jZUlkIjoiMXM1V1FvREJIQXloenF1c2k1dkF3UnRoNDFMWTRoY0tscGxLWTZaTE5fZjgvMDdlOWE0MTUtZjQ3MS00YmZjLTg5ZTQtZWQzZDU5ZjM2MWQyIn0=pearId=magic-pear-metadata-identifier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dontchangethislink.peardeckmagic.zone?eyJ0eXBlIjoiZ29vZ2xlLXNsaWRlcy1hZGRvbi1yZXNwb25zZS1mb290ZXIiLCJsYXN0RWRpdGVkQnkiOiIxMTI3NDA4MTY5ODM1NjMyOTg1MTgiLCJwcmVzZW50YXRpb25JZCI6IjFzNVdRb0RCSEF5aHpxdXNpNXZBd1J0aDQxTFk0aGNLbHBsS1k2WkxOX2Y4IiwiY29udGVudElkIjoiY3VzdG9tLXJlc3BvbnNlLWZyZWVSZXNwb25zZS10ZXh0Iiwic2xpZGVJZCI6Imc4YzdjMTE4MTY1XzBfNyIsImNvbnRlbnRJbnN0YW5jZUlkIjoiMXM1V1FvREJIQXloenF1c2k1dkF3UnRoNDFMWTRoY0tscGxLWTZaTE5fZjgvMDdlOWE0MTUtZjQ3MS00YmZjLTg5ZTQtZWQzZDU5ZjM2MWQyIn0=pearId=magic-pear-metadata-identifier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161150" y="161150"/>
            <a:ext cx="8823300" cy="48348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4">
            <a:hlinkClick r:id="rId3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2565BE-36D0-47D9-9453-599CDE52C0B2}"/>
              </a:ext>
            </a:extLst>
          </p:cNvPr>
          <p:cNvSpPr txBox="1"/>
          <p:nvPr/>
        </p:nvSpPr>
        <p:spPr>
          <a:xfrm>
            <a:off x="304798" y="417689"/>
            <a:ext cx="53057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e-NP" sz="3200" dirty="0">
                <a:solidFill>
                  <a:schemeClr val="bg1"/>
                </a:solidFill>
              </a:rPr>
              <a:t>हार्दिक स्वागत ! भाइबहिनीहरु !</a:t>
            </a:r>
            <a:endParaRPr lang="en" sz="3200" dirty="0">
              <a:solidFill>
                <a:schemeClr val="bg1"/>
              </a:solidFill>
            </a:endParaRPr>
          </a:p>
          <a:p>
            <a:endParaRPr lang="en-US" sz="32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8312FF-3714-402B-8B68-3CA14BCA10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507643" y="2241831"/>
            <a:ext cx="4470392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161150" y="161150"/>
            <a:ext cx="8823300" cy="48348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4">
            <a:hlinkClick r:id="rId3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D608D8-E2F6-4FA9-9611-1D5FA4465A19}"/>
              </a:ext>
            </a:extLst>
          </p:cNvPr>
          <p:cNvSpPr txBox="1"/>
          <p:nvPr/>
        </p:nvSpPr>
        <p:spPr>
          <a:xfrm>
            <a:off x="191912" y="225778"/>
            <a:ext cx="3680178" cy="11679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e-NP" sz="1600" dirty="0">
                <a:solidFill>
                  <a:schemeClr val="bg1"/>
                </a:solidFill>
              </a:rPr>
              <a:t>कक्षा</a:t>
            </a:r>
            <a:r>
              <a:rPr lang="en-US" sz="1600" dirty="0">
                <a:solidFill>
                  <a:schemeClr val="bg1"/>
                </a:solidFill>
              </a:rPr>
              <a:t>: </a:t>
            </a:r>
            <a:r>
              <a:rPr lang="ne-NP" sz="1600" dirty="0">
                <a:solidFill>
                  <a:schemeClr val="bg1"/>
                </a:solidFill>
              </a:rPr>
              <a:t>१०</a:t>
            </a:r>
            <a:endParaRPr lang="en-US" sz="16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ne-NP" sz="1600" dirty="0">
                <a:solidFill>
                  <a:schemeClr val="bg1"/>
                </a:solidFill>
              </a:rPr>
              <a:t>विषय</a:t>
            </a:r>
            <a:r>
              <a:rPr lang="en-US" sz="1600" dirty="0">
                <a:solidFill>
                  <a:schemeClr val="bg1"/>
                </a:solidFill>
              </a:rPr>
              <a:t>: </a:t>
            </a:r>
            <a:r>
              <a:rPr lang="ne-NP" sz="1600" dirty="0">
                <a:solidFill>
                  <a:schemeClr val="bg1"/>
                </a:solidFill>
              </a:rPr>
              <a:t>विज्ञान तथा प्रविधि</a:t>
            </a:r>
            <a:endParaRPr lang="en-US" sz="16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ne-NP" sz="1600" dirty="0">
                <a:solidFill>
                  <a:schemeClr val="bg1"/>
                </a:solidFill>
              </a:rPr>
              <a:t>एकाइ ७ बल र चाल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E97105-3986-4F66-AFB2-6F4A6CB3A24C}"/>
              </a:ext>
            </a:extLst>
          </p:cNvPr>
          <p:cNvSpPr txBox="1"/>
          <p:nvPr/>
        </p:nvSpPr>
        <p:spPr>
          <a:xfrm>
            <a:off x="5034845" y="3375371"/>
            <a:ext cx="3951110" cy="1537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ne-NP" sz="1600" dirty="0">
                <a:solidFill>
                  <a:schemeClr val="bg1"/>
                </a:solidFill>
              </a:rPr>
              <a:t>शिक्षक</a:t>
            </a:r>
            <a:r>
              <a:rPr lang="en-US" sz="1600" dirty="0">
                <a:solidFill>
                  <a:schemeClr val="bg1"/>
                </a:solidFill>
              </a:rPr>
              <a:t>: </a:t>
            </a:r>
            <a:r>
              <a:rPr lang="ne-NP" sz="1600" dirty="0">
                <a:solidFill>
                  <a:schemeClr val="bg1"/>
                </a:solidFill>
              </a:rPr>
              <a:t>लोकेन्द्र सुवेदी</a:t>
            </a:r>
            <a:endParaRPr lang="en-US" sz="16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ne-NP" sz="1600" dirty="0">
                <a:solidFill>
                  <a:schemeClr val="bg1"/>
                </a:solidFill>
              </a:rPr>
              <a:t>विद्यालय</a:t>
            </a:r>
            <a:r>
              <a:rPr lang="en-US" sz="1600" dirty="0">
                <a:solidFill>
                  <a:schemeClr val="bg1"/>
                </a:solidFill>
              </a:rPr>
              <a:t>: </a:t>
            </a:r>
            <a:r>
              <a:rPr lang="ne-NP" sz="1600" dirty="0">
                <a:solidFill>
                  <a:schemeClr val="bg1"/>
                </a:solidFill>
              </a:rPr>
              <a:t>श्री अमर ज्योति मा वि सुर्खेत</a:t>
            </a:r>
            <a:endParaRPr lang="en-US" sz="16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chemeClr val="bg1"/>
                </a:solidFill>
              </a:rPr>
              <a:t>Email: </a:t>
            </a:r>
            <a:r>
              <a:rPr lang="en-US" sz="1600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lokendrasubedi42@gmail.com</a:t>
            </a:r>
            <a:endParaRPr lang="en-US" sz="1600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ne-NP" sz="1600" dirty="0">
                <a:solidFill>
                  <a:schemeClr val="bg1"/>
                </a:solidFill>
              </a:rPr>
              <a:t>सम्पर्क नं</a:t>
            </a:r>
            <a:r>
              <a:rPr lang="en-US" sz="1600" dirty="0">
                <a:solidFill>
                  <a:schemeClr val="bg1"/>
                </a:solidFill>
              </a:rPr>
              <a:t>: 9848078333</a:t>
            </a:r>
          </a:p>
        </p:txBody>
      </p:sp>
    </p:spTree>
    <p:extLst>
      <p:ext uri="{BB962C8B-B14F-4D97-AF65-F5344CB8AC3E}">
        <p14:creationId xmlns:p14="http://schemas.microsoft.com/office/powerpoint/2010/main" val="1992366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161150" y="161150"/>
            <a:ext cx="8823300" cy="48348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14">
            <a:hlinkClick r:id="rId3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6ED9B5-9399-45FE-B975-95EB1AE989E1}"/>
              </a:ext>
            </a:extLst>
          </p:cNvPr>
          <p:cNvSpPr txBox="1"/>
          <p:nvPr/>
        </p:nvSpPr>
        <p:spPr>
          <a:xfrm>
            <a:off x="293511" y="474133"/>
            <a:ext cx="8319911" cy="3678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</a:pPr>
            <a:r>
              <a:rPr lang="ne-NP" sz="1600" dirty="0">
                <a:solidFill>
                  <a:schemeClr val="bg1"/>
                </a:solidFill>
              </a:rPr>
              <a:t>विद्यार्थी भाइबहिनीहरु! यो एकाइ अध्ययन गरेपछि तपाइहरुले निम्न कुराहरु गर्न सक्षम हुनैपर्छ</a:t>
            </a:r>
            <a:endParaRPr lang="en-US" sz="1600" dirty="0">
              <a:solidFill>
                <a:schemeClr val="bg1"/>
              </a:solidFill>
            </a:endParaRPr>
          </a:p>
          <a:p>
            <a:pPr marL="342900" indent="-342900" algn="just">
              <a:lnSpc>
                <a:spcPct val="250000"/>
              </a:lnSpc>
              <a:buFont typeface="+mj-lt"/>
              <a:buAutoNum type="arabicPeriod"/>
            </a:pPr>
            <a:r>
              <a:rPr lang="ne-NP" sz="1600" dirty="0">
                <a:solidFill>
                  <a:schemeClr val="bg1"/>
                </a:solidFill>
              </a:rPr>
              <a:t>न्युटनको गुरुत्वाकर्षणसम्बन्धि नियम वताउन र सोसंग सम्बन्धित गणितीय समस्या हल गर्न</a:t>
            </a:r>
            <a:endParaRPr lang="en-US" sz="16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ne-NP" sz="1600" dirty="0">
                <a:solidFill>
                  <a:schemeClr val="bg1"/>
                </a:solidFill>
              </a:rPr>
              <a:t>गुरुत्वप्रवेगलाई परिभाषित गर्न र गुरुत्वप्रवेग र पृथ्वीको अर्धब्यासवीच सम्बन्ध देखाउन</a:t>
            </a:r>
            <a:endParaRPr lang="en-US" sz="16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ne-NP" sz="1600" dirty="0">
                <a:solidFill>
                  <a:schemeClr val="bg1"/>
                </a:solidFill>
              </a:rPr>
              <a:t>गुरुत्वबलको परिचय दिन तथा कुनै वस्तुको तौल पत्ता लगाउन</a:t>
            </a:r>
            <a:endParaRPr lang="en-US" sz="16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ne-NP" sz="1600" dirty="0">
                <a:solidFill>
                  <a:schemeClr val="bg1"/>
                </a:solidFill>
              </a:rPr>
              <a:t>स्वतन्त्र खसाइको अवधारणा प्रस्ट पार्न</a:t>
            </a:r>
            <a:endParaRPr lang="en-US" sz="1600" dirty="0">
              <a:solidFill>
                <a:schemeClr val="bg1"/>
              </a:solidFill>
            </a:endParaRPr>
          </a:p>
          <a:p>
            <a:pPr marL="342900" indent="-342900">
              <a:lnSpc>
                <a:spcPct val="250000"/>
              </a:lnSpc>
              <a:buFont typeface="+mj-lt"/>
              <a:buAutoNum type="arabicPeriod"/>
            </a:pPr>
            <a:r>
              <a:rPr lang="ne-NP" sz="1600" dirty="0">
                <a:solidFill>
                  <a:schemeClr val="bg1"/>
                </a:solidFill>
              </a:rPr>
              <a:t>वस्तुको खसाइमा हावाको असर व्याख्या गर्न र यसको उपयोग वताउन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56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161150" y="161150"/>
            <a:ext cx="8823300" cy="48348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14"/>
          <p:cNvSpPr txBox="1"/>
          <p:nvPr/>
        </p:nvSpPr>
        <p:spPr>
          <a:xfrm>
            <a:off x="161000" y="161150"/>
            <a:ext cx="8823300" cy="71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e-NP" sz="3000" dirty="0">
                <a:solidFill>
                  <a:srgbClr val="FFFFFF"/>
                </a:solidFill>
              </a:rPr>
              <a:t>चिन्नुहोस्</a:t>
            </a:r>
            <a:endParaRPr sz="3200" dirty="0">
              <a:solidFill>
                <a:srgbClr val="FFFFFF"/>
              </a:solidFill>
            </a:endParaRPr>
          </a:p>
        </p:txBody>
      </p:sp>
      <p:pic>
        <p:nvPicPr>
          <p:cNvPr id="62" name="Google Shape;6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5450" y="880850"/>
            <a:ext cx="3233110" cy="4037199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4">
            <a:hlinkClick r:id="rId4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879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/>
        </p:nvSpPr>
        <p:spPr>
          <a:xfrm>
            <a:off x="161150" y="161150"/>
            <a:ext cx="8823300" cy="48348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5"/>
          <p:cNvSpPr txBox="1"/>
          <p:nvPr/>
        </p:nvSpPr>
        <p:spPr>
          <a:xfrm>
            <a:off x="161250" y="161150"/>
            <a:ext cx="8823300" cy="48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71" name="Google Shape;71;p15"/>
          <p:cNvSpPr txBox="1"/>
          <p:nvPr/>
        </p:nvSpPr>
        <p:spPr>
          <a:xfrm>
            <a:off x="161200" y="115995"/>
            <a:ext cx="8823300" cy="9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400" dirty="0">
                <a:solidFill>
                  <a:srgbClr val="FFFFFF"/>
                </a:solidFill>
              </a:rPr>
              <a:t>पृथ्वीकेन्द्रीत सिद्धान्त</a:t>
            </a:r>
            <a:r>
              <a:rPr lang="en" sz="2400" dirty="0">
                <a:solidFill>
                  <a:srgbClr val="FFFFFF"/>
                </a:solidFill>
              </a:rPr>
              <a:t> </a:t>
            </a:r>
            <a:r>
              <a:rPr lang="ne-NP" sz="2400" dirty="0">
                <a:solidFill>
                  <a:srgbClr val="FFFFFF"/>
                </a:solidFill>
              </a:rPr>
              <a:t>र</a:t>
            </a:r>
            <a:r>
              <a:rPr lang="en" sz="2400" dirty="0">
                <a:solidFill>
                  <a:srgbClr val="FFFFFF"/>
                </a:solidFill>
              </a:rPr>
              <a:t> </a:t>
            </a:r>
            <a:r>
              <a:rPr lang="ne-NP" sz="2400" dirty="0">
                <a:solidFill>
                  <a:srgbClr val="FFFFFF"/>
                </a:solidFill>
              </a:rPr>
              <a:t>सूर्यकेन्द्रीत सिद्धान्त</a:t>
            </a:r>
            <a:endParaRPr sz="2400" dirty="0">
              <a:solidFill>
                <a:srgbClr val="FFFFFF"/>
              </a:solidFill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313900" y="1083050"/>
            <a:ext cx="4258200" cy="39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ne-NP" sz="2000" dirty="0">
                <a:solidFill>
                  <a:srgbClr val="FFFFFF"/>
                </a:solidFill>
              </a:rPr>
              <a:t>पृथ्वीकेन्द्रीत सिद्धान्त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ब्रह्माण्डको केन्द्रमा पृथ्वी छ। सूर्य लगायत सबै आकाशीय वस्तुहरुले पृथ्वीलाई परिक्रमा गरिरहन्छन्। यो मान्यता सोह्रौं शताब्दीअघि प्रचलनमा थियो।</a:t>
            </a:r>
            <a:endParaRPr sz="2000" dirty="0">
              <a:solidFill>
                <a:srgbClr val="FFFFFF"/>
              </a:solidFill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4572000" y="1083050"/>
            <a:ext cx="4412400" cy="39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ne-NP" sz="2000" dirty="0">
                <a:solidFill>
                  <a:srgbClr val="FFFFFF"/>
                </a:solidFill>
              </a:rPr>
              <a:t>सूर्यकेन्द्रीत सिद्धान्त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सोह्रौं शताब्दीपछि यो सिद्धान्त मान्न थालियो। यो सिद्धान्तअनुसार केन्द्रमा सूर्य छ र अन्य वस्तुहरुले सूर्यलाई परिक्रमा गरिरहन्छन्।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/>
        </p:nvSpPr>
        <p:spPr>
          <a:xfrm>
            <a:off x="161150" y="161150"/>
            <a:ext cx="8823300" cy="48348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6"/>
          <p:cNvSpPr txBox="1"/>
          <p:nvPr/>
        </p:nvSpPr>
        <p:spPr>
          <a:xfrm>
            <a:off x="161250" y="161150"/>
            <a:ext cx="8823300" cy="48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u="sng" dirty="0">
                <a:solidFill>
                  <a:srgbClr val="FFFFFF"/>
                </a:solidFill>
              </a:rPr>
              <a:t>विचारणीय प्रश्न</a:t>
            </a:r>
            <a:r>
              <a:rPr lang="en" sz="2000" dirty="0">
                <a:solidFill>
                  <a:srgbClr val="FFFFFF"/>
                </a:solidFill>
              </a:rPr>
              <a:t>: </a:t>
            </a:r>
            <a:r>
              <a:rPr lang="ne-NP" sz="2000" dirty="0">
                <a:solidFill>
                  <a:srgbClr val="FFFFFF"/>
                </a:solidFill>
              </a:rPr>
              <a:t>निश्चित दुरीमा रहेर पृथ्वीले सधैं सूर्यलाई घुमिरहने किन होला?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कुनै पनि वस्तुको अवस्था परिवर्तन गर्ने बाहिरी चेष्टालाई बल भनिन्छ।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बल धेरै प्रकारका हुन्छन। जस्तै: घर्षण बल, तान्ने बल, घचेट्ने बल </a:t>
            </a:r>
            <a:r>
              <a:rPr lang="en" sz="2000" dirty="0">
                <a:solidFill>
                  <a:srgbClr val="FFFFFF"/>
                </a:solidFill>
              </a:rPr>
              <a:t>…………..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यी धेरै प्रकारका बलहरुमध्ये एउटा बल हो गुरुत्वाकर्षण बल। यसलाई गुरुत्वाकर्षण मात्रै पनि भनिन्छ।</a:t>
            </a:r>
            <a:endParaRPr sz="2000" b="1" dirty="0">
              <a:solidFill>
                <a:srgbClr val="FFFFFF"/>
              </a:solidFill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ब्रह्माण्डमा भएका कुनै दुइ वस्तुहरुवीच तिनीहरुको पिण्डको कारणले एकअर्कामा आकर्षण गर्ने बललाई नै गुरुत्वाकर्षण बल भनिन्छ।</a:t>
            </a:r>
            <a:endParaRPr sz="2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7"/>
          <p:cNvSpPr txBox="1"/>
          <p:nvPr/>
        </p:nvSpPr>
        <p:spPr>
          <a:xfrm>
            <a:off x="161150" y="161150"/>
            <a:ext cx="8823300" cy="48348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7"/>
          <p:cNvSpPr txBox="1"/>
          <p:nvPr/>
        </p:nvSpPr>
        <p:spPr>
          <a:xfrm>
            <a:off x="161250" y="161150"/>
            <a:ext cx="8823300" cy="48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उदाहरणको लागि: पृथ्वी र चन्द्रमावीचमा तिनीहरुको पिण्डको कारणले एकप्रकारको आकर्षण बल उत्पन्न हुन्छ जसले पृथ्वी र चन्द्रमालाई एकअर्कातिर तानिरहेको हुन्छ। यो बललाई पृथ्वी र चन्द्रमावीचको गुरुत्वाकर्षण बल भनिन्छ।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यस्तो बल विश्वव्यापी हुन्छ।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ne-NP" sz="2000" b="1" u="sng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b="1" u="sng" dirty="0">
                <a:solidFill>
                  <a:srgbClr val="FFFFFF"/>
                </a:solidFill>
              </a:rPr>
              <a:t>गुरुत्वाकर्षणसम्बन्धी नियमहरु</a:t>
            </a:r>
            <a:endParaRPr sz="2000" b="1" u="sng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न्युटनको गुरुत्वाकर्षणसम्बन्धी नियमअनुसार</a:t>
            </a:r>
            <a:r>
              <a:rPr lang="en" sz="2000" dirty="0">
                <a:solidFill>
                  <a:srgbClr val="FFFFFF"/>
                </a:solidFill>
              </a:rPr>
              <a:t>: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ब्रह्माण्डमा रहेको कुनै दुइ वस्तुवीच उत्पन्न हुने गुरुत्वाकर्षण बल:</a:t>
            </a:r>
            <a:endParaRPr sz="2000" dirty="0">
              <a:solidFill>
                <a:srgbClr val="FFFFFF"/>
              </a:solidFill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AutoNum type="arabicPeriod"/>
            </a:pPr>
            <a:r>
              <a:rPr lang="ne-NP" sz="2000" dirty="0">
                <a:solidFill>
                  <a:srgbClr val="FFFFFF"/>
                </a:solidFill>
              </a:rPr>
              <a:t>तिनीहरुको पिण्डको गूणनफलसंग समानुपातिक हुन्छ</a:t>
            </a:r>
            <a:endParaRPr sz="2000" dirty="0">
              <a:solidFill>
                <a:srgbClr val="FFFFFF"/>
              </a:solidFill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AutoNum type="arabicPeriod"/>
            </a:pPr>
            <a:r>
              <a:rPr lang="ne-NP" sz="2000" dirty="0">
                <a:solidFill>
                  <a:srgbClr val="FFFFFF"/>
                </a:solidFill>
              </a:rPr>
              <a:t>तिनीहरुवीचको दुरीको वर्गसंग ब्युत्क्रमानुपातिक हुन्छ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/>
        </p:nvSpPr>
        <p:spPr>
          <a:xfrm>
            <a:off x="161150" y="166796"/>
            <a:ext cx="8823300" cy="48348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e-NP" sz="2000" dirty="0">
                <a:solidFill>
                  <a:srgbClr val="FFFFFF"/>
                </a:solidFill>
              </a:rPr>
              <a:t>गणितीय रुपमा व्यक्त गर्दा</a:t>
            </a:r>
            <a:r>
              <a:rPr lang="en" sz="2000" dirty="0">
                <a:solidFill>
                  <a:srgbClr val="FFFFFF"/>
                </a:solidFill>
              </a:rPr>
              <a:t>,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>
                <a:solidFill>
                  <a:srgbClr val="FFFFFF"/>
                </a:solidFill>
              </a:rPr>
              <a:t>F ∝ M</a:t>
            </a:r>
            <a:r>
              <a:rPr lang="en" sz="2000" baseline="-25000" dirty="0">
                <a:solidFill>
                  <a:srgbClr val="FFFFFF"/>
                </a:solidFill>
              </a:rPr>
              <a:t>1</a:t>
            </a:r>
            <a:r>
              <a:rPr lang="en" sz="2000" dirty="0">
                <a:solidFill>
                  <a:srgbClr val="FFFFFF"/>
                </a:solidFill>
              </a:rPr>
              <a:t> x M</a:t>
            </a:r>
            <a:r>
              <a:rPr lang="en" sz="2000" baseline="-25000" dirty="0">
                <a:solidFill>
                  <a:srgbClr val="FFFFFF"/>
                </a:solidFill>
              </a:rPr>
              <a:t>2</a:t>
            </a:r>
            <a:r>
              <a:rPr lang="en" sz="2000" dirty="0">
                <a:solidFill>
                  <a:srgbClr val="FFFFFF"/>
                </a:solidFill>
              </a:rPr>
              <a:t> 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FFFFFF"/>
                </a:solidFill>
              </a:rPr>
              <a:t>F ∝ 1/d</a:t>
            </a:r>
            <a:r>
              <a:rPr lang="en" sz="2000" baseline="30000" dirty="0">
                <a:solidFill>
                  <a:srgbClr val="FFFFFF"/>
                </a:solidFill>
              </a:rPr>
              <a:t>2</a:t>
            </a:r>
            <a:endParaRPr sz="2000" baseline="30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>
                <a:solidFill>
                  <a:srgbClr val="FFFFFF"/>
                </a:solidFill>
              </a:rPr>
              <a:t>F </a:t>
            </a:r>
            <a:r>
              <a:rPr lang="en" sz="2000" dirty="0">
                <a:solidFill>
                  <a:schemeClr val="lt1"/>
                </a:solidFill>
              </a:rPr>
              <a:t>∝</a:t>
            </a:r>
            <a:r>
              <a:rPr lang="en" sz="2000" dirty="0">
                <a:solidFill>
                  <a:srgbClr val="FFFFFF"/>
                </a:solidFill>
              </a:rPr>
              <a:t> 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>
                <a:solidFill>
                  <a:schemeClr val="lt1"/>
                </a:solidFill>
              </a:rPr>
              <a:t>F =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</a:endParaRPr>
          </a:p>
          <a:p>
            <a:r>
              <a:rPr lang="ne-NP" sz="2000" dirty="0">
                <a:solidFill>
                  <a:srgbClr val="FFFFFF"/>
                </a:solidFill>
              </a:rPr>
              <a:t>यहाँ </a:t>
            </a:r>
            <a:r>
              <a:rPr lang="en" sz="2000" dirty="0">
                <a:solidFill>
                  <a:srgbClr val="FFFFFF"/>
                </a:solidFill>
              </a:rPr>
              <a:t>G</a:t>
            </a:r>
            <a:r>
              <a:rPr lang="ne-NP" sz="2000" dirty="0">
                <a:solidFill>
                  <a:srgbClr val="FFFFFF"/>
                </a:solidFill>
              </a:rPr>
              <a:t> लाई गुरुत्वाकर्षण स्थीर अङ्क भनिन्छ जसको मान</a:t>
            </a:r>
            <a:r>
              <a:rPr lang="en" sz="2000" dirty="0">
                <a:solidFill>
                  <a:srgbClr val="FFFFFF"/>
                </a:solidFill>
              </a:rPr>
              <a:t> 6.67 x 10</a:t>
            </a:r>
            <a:r>
              <a:rPr lang="en" sz="2000" baseline="30000" dirty="0">
                <a:solidFill>
                  <a:srgbClr val="FFFFFF"/>
                </a:solidFill>
              </a:rPr>
              <a:t>-11</a:t>
            </a:r>
            <a:r>
              <a:rPr lang="en" sz="2000" dirty="0">
                <a:solidFill>
                  <a:srgbClr val="FFFFFF"/>
                </a:solidFill>
              </a:rPr>
              <a:t> Nm</a:t>
            </a:r>
            <a:r>
              <a:rPr lang="en" sz="2000" baseline="30000" dirty="0">
                <a:solidFill>
                  <a:srgbClr val="FFFFFF"/>
                </a:solidFill>
              </a:rPr>
              <a:t>2</a:t>
            </a:r>
            <a:r>
              <a:rPr lang="en" sz="2000" dirty="0">
                <a:solidFill>
                  <a:srgbClr val="FFFFFF"/>
                </a:solidFill>
              </a:rPr>
              <a:t>Kg</a:t>
            </a:r>
            <a:r>
              <a:rPr lang="en" sz="2000" baseline="30000" dirty="0">
                <a:solidFill>
                  <a:srgbClr val="FFFFFF"/>
                </a:solidFill>
              </a:rPr>
              <a:t>-2 </a:t>
            </a:r>
            <a:r>
              <a:rPr lang="en" sz="2000" dirty="0">
                <a:solidFill>
                  <a:srgbClr val="FFFFFF"/>
                </a:solidFill>
              </a:rPr>
              <a:t>(Nm</a:t>
            </a:r>
            <a:r>
              <a:rPr lang="en" sz="2000" baseline="30000" dirty="0">
                <a:solidFill>
                  <a:srgbClr val="FFFFFF"/>
                </a:solidFill>
              </a:rPr>
              <a:t>2</a:t>
            </a:r>
            <a:r>
              <a:rPr lang="en" sz="2000" dirty="0">
                <a:solidFill>
                  <a:srgbClr val="FFFFFF"/>
                </a:solidFill>
              </a:rPr>
              <a:t>/Kg</a:t>
            </a:r>
            <a:r>
              <a:rPr lang="en" sz="2000" baseline="30000" dirty="0">
                <a:solidFill>
                  <a:srgbClr val="FFFFFF"/>
                </a:solidFill>
              </a:rPr>
              <a:t>2</a:t>
            </a:r>
            <a:r>
              <a:rPr lang="en" sz="2000" dirty="0">
                <a:solidFill>
                  <a:srgbClr val="FFFFFF"/>
                </a:solidFill>
              </a:rPr>
              <a:t>) </a:t>
            </a:r>
            <a:r>
              <a:rPr lang="ne-NP" sz="2000" dirty="0">
                <a:solidFill>
                  <a:srgbClr val="FFFFFF"/>
                </a:solidFill>
              </a:rPr>
              <a:t>हुन्छ। हेर्नुहोस्</a:t>
            </a:r>
            <a:r>
              <a:rPr lang="en" sz="2000" dirty="0">
                <a:solidFill>
                  <a:srgbClr val="FFFFFF"/>
                </a:solidFill>
              </a:rPr>
              <a:t>:  </a:t>
            </a:r>
            <a:r>
              <a:rPr lang="en-US" sz="2000" dirty="0">
                <a:solidFill>
                  <a:srgbClr val="C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http://www.youtube.com/watch?v=c9shwPMpSq8</a:t>
            </a:r>
            <a:endParaRPr lang="en-US" sz="2000" dirty="0">
              <a:solidFill>
                <a:srgbClr val="C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CBDB01E-4EF9-406A-97EF-6455E9112C9D}"/>
              </a:ext>
            </a:extLst>
          </p:cNvPr>
          <p:cNvGrpSpPr/>
          <p:nvPr/>
        </p:nvGrpSpPr>
        <p:grpSpPr>
          <a:xfrm>
            <a:off x="4190000" y="550600"/>
            <a:ext cx="1450500" cy="1891861"/>
            <a:chOff x="4190000" y="550600"/>
            <a:chExt cx="1450500" cy="1891861"/>
          </a:xfrm>
        </p:grpSpPr>
        <p:sp>
          <p:nvSpPr>
            <p:cNvPr id="91" name="Google Shape;91;p18"/>
            <p:cNvSpPr/>
            <p:nvPr/>
          </p:nvSpPr>
          <p:spPr>
            <a:xfrm>
              <a:off x="4190000" y="550600"/>
              <a:ext cx="1450500" cy="1235400"/>
            </a:xfrm>
            <a:prstGeom prst="ellipse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dirty="0"/>
                <a:t> M</a:t>
              </a:r>
              <a:r>
                <a:rPr lang="en" baseline="-25000" dirty="0"/>
                <a:t>1</a:t>
              </a:r>
              <a:endParaRPr baseline="-25000" dirty="0"/>
            </a:p>
          </p:txBody>
        </p:sp>
        <p:sp>
          <p:nvSpPr>
            <p:cNvPr id="93" name="Google Shape;93;p18"/>
            <p:cNvSpPr txBox="1"/>
            <p:nvPr/>
          </p:nvSpPr>
          <p:spPr>
            <a:xfrm>
              <a:off x="4572000" y="2012861"/>
              <a:ext cx="6312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</a:rPr>
                <a:t>  A</a:t>
              </a:r>
              <a:endParaRPr sz="2000">
                <a:solidFill>
                  <a:srgbClr val="FFFFFF"/>
                </a:solidFill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EC5AE57-C964-4046-A843-3ECE21F3E363}"/>
              </a:ext>
            </a:extLst>
          </p:cNvPr>
          <p:cNvGrpSpPr/>
          <p:nvPr/>
        </p:nvGrpSpPr>
        <p:grpSpPr>
          <a:xfrm>
            <a:off x="6786550" y="792350"/>
            <a:ext cx="1056300" cy="1638250"/>
            <a:chOff x="6786550" y="792350"/>
            <a:chExt cx="1056300" cy="1638250"/>
          </a:xfrm>
        </p:grpSpPr>
        <p:sp>
          <p:nvSpPr>
            <p:cNvPr id="92" name="Google Shape;92;p18"/>
            <p:cNvSpPr/>
            <p:nvPr/>
          </p:nvSpPr>
          <p:spPr>
            <a:xfrm>
              <a:off x="6786550" y="792350"/>
              <a:ext cx="1056300" cy="819300"/>
            </a:xfrm>
            <a:prstGeom prst="ellipse">
              <a:avLst/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       M</a:t>
              </a:r>
              <a:r>
                <a:rPr lang="en" baseline="-25000"/>
                <a:t>2</a:t>
              </a:r>
              <a:endParaRPr baseline="-25000"/>
            </a:p>
          </p:txBody>
        </p:sp>
        <p:sp>
          <p:nvSpPr>
            <p:cNvPr id="94" name="Google Shape;94;p18"/>
            <p:cNvSpPr txBox="1"/>
            <p:nvPr/>
          </p:nvSpPr>
          <p:spPr>
            <a:xfrm>
              <a:off x="6999100" y="2001000"/>
              <a:ext cx="6312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dirty="0">
                  <a:solidFill>
                    <a:srgbClr val="FFFFFF"/>
                  </a:solidFill>
                </a:rPr>
                <a:t>  B</a:t>
              </a:r>
              <a:endParaRPr sz="2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D36EA19-DACA-4DFA-A640-BA517EB879A7}"/>
              </a:ext>
            </a:extLst>
          </p:cNvPr>
          <p:cNvGrpSpPr/>
          <p:nvPr/>
        </p:nvGrpSpPr>
        <p:grpSpPr>
          <a:xfrm>
            <a:off x="4767856" y="680550"/>
            <a:ext cx="2592000" cy="549780"/>
            <a:chOff x="4733989" y="680550"/>
            <a:chExt cx="2592000" cy="549780"/>
          </a:xfrm>
        </p:grpSpPr>
        <p:cxnSp>
          <p:nvCxnSpPr>
            <p:cNvPr id="95" name="Google Shape;95;p18"/>
            <p:cNvCxnSpPr/>
            <p:nvPr/>
          </p:nvCxnSpPr>
          <p:spPr>
            <a:xfrm rot="10800000" flipH="1">
              <a:off x="4733989" y="1216830"/>
              <a:ext cx="2592000" cy="13500"/>
            </a:xfrm>
            <a:prstGeom prst="straightConnector1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96" name="Google Shape;96;p18"/>
            <p:cNvSpPr txBox="1"/>
            <p:nvPr/>
          </p:nvSpPr>
          <p:spPr>
            <a:xfrm>
              <a:off x="5897925" y="680550"/>
              <a:ext cx="631200" cy="42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FFFFFF"/>
                  </a:solidFill>
                </a:rPr>
                <a:t>  d</a:t>
              </a:r>
              <a:endParaRPr sz="2000">
                <a:solidFill>
                  <a:srgbClr val="FFFFFF"/>
                </a:solidFill>
              </a:endParaRPr>
            </a:p>
          </p:txBody>
        </p:sp>
      </p:grpSp>
      <p:pic>
        <p:nvPicPr>
          <p:cNvPr id="97" name="Google Shape;97;p18" descr="{&quot;id&quot;:&quot;4&quot;,&quot;code&quot;:&quot;$\\frac{GM_{1}M_{2}}{d^{2}}$&quot;,&quot;font&quot;:{&quot;size&quot;:19.999999485180435,&quot;family&quot;:&quot;Arial&quot;,&quot;color&quot;:&quot;#FFFFFF&quot;},&quot;type&quot;:&quot;$&quot;,&quot;ts&quot;:1594201660324,&quot;cs&quot;:&quot;ZWs6R2Cbzzzd7iyZBQ/kag==&quot;,&quot;size&quot;:{&quot;width&quot;:91.91764546191598,&quot;height&quot;:41.562488225501355}}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40458" y="3370086"/>
            <a:ext cx="1167354" cy="52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 descr="{&quot;id&quot;:&quot;5&quot;,&quot;code&quot;:&quot;$\\frac{M_{1}M_{2}}{d^{2}}$&quot;,&quot;font&quot;:{&quot;size&quot;:19.999999080173122,&quot;family&quot;:&quot;Arial&quot;,&quot;color&quot;:&quot;#FFFFFF&quot;},&quot;type&quot;:&quot;$&quot;,&quot;ts&quot;:1594201794169,&quot;cs&quot;:&quot;0y7wfNB7qQM3A/lxbyTPgA==&quot;,&quot;size&quot;:{&quot;width&quot;:73.35628599632443,&quot;height&quot;:41.07952015794168}}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40458" y="2430600"/>
            <a:ext cx="931625" cy="5217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/>
        </p:nvSpPr>
        <p:spPr>
          <a:xfrm>
            <a:off x="161150" y="161150"/>
            <a:ext cx="8823300" cy="48348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104" name="Google Shape;104;p19"/>
          <p:cNvSpPr txBox="1"/>
          <p:nvPr/>
        </p:nvSpPr>
        <p:spPr>
          <a:xfrm>
            <a:off x="161150" y="161150"/>
            <a:ext cx="8793000" cy="48348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e-NP" sz="2000" dirty="0">
                <a:solidFill>
                  <a:schemeClr val="lt1"/>
                </a:solidFill>
              </a:rPr>
              <a:t>विद्यार्थी भाइबहिनीहरु ! जवाफ दिने प्रयास गर्नुस।</a:t>
            </a:r>
            <a:endParaRPr lang="en" sz="2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dirty="0">
                <a:solidFill>
                  <a:schemeClr val="lt1"/>
                </a:solidFill>
              </a:rPr>
              <a:t>• </a:t>
            </a:r>
            <a:r>
              <a:rPr lang="ne-NP" sz="2000" dirty="0">
                <a:solidFill>
                  <a:schemeClr val="lt1"/>
                </a:solidFill>
              </a:rPr>
              <a:t>कुनै दुई वस्तुहरुवीचको दुरीलाई आधा गरियो भने तिनीहरुवीचको गुरुत्वाकर्षण बलमा के परिवर्तन आउला</a:t>
            </a:r>
            <a:r>
              <a:rPr lang="en" sz="2000" dirty="0">
                <a:solidFill>
                  <a:schemeClr val="lt1"/>
                </a:solidFill>
              </a:rPr>
              <a:t>?</a:t>
            </a:r>
          </a:p>
          <a:p>
            <a:pPr>
              <a:lnSpc>
                <a:spcPct val="2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</a:pPr>
            <a:r>
              <a:rPr lang="en" sz="2000" dirty="0">
                <a:solidFill>
                  <a:schemeClr val="lt1"/>
                </a:solidFill>
              </a:rPr>
              <a:t>• </a:t>
            </a:r>
            <a:r>
              <a:rPr lang="ne-NP" sz="2000" dirty="0">
                <a:solidFill>
                  <a:schemeClr val="lt1"/>
                </a:solidFill>
              </a:rPr>
              <a:t>दुई वस्तुहरुवीच उत्पन्न हुने गुरुत्वाकर्षण बललाई असर गर्ने कारक तत्वहरु के के हुन? ती कारक तत्वहरुले कसरी असर गर्छन? व्याख्या गर्नुहोस्।</a:t>
            </a:r>
            <a:endParaRPr lang="en-US" sz="2000" dirty="0">
              <a:solidFill>
                <a:schemeClr val="lt1"/>
              </a:solidFill>
            </a:endParaRPr>
          </a:p>
          <a:p>
            <a:pPr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</a:pPr>
            <a:endParaRPr lang="en-US" sz="2000" dirty="0">
              <a:solidFill>
                <a:schemeClr val="lt1"/>
              </a:solidFill>
            </a:endParaRPr>
          </a:p>
          <a:p>
            <a:pPr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</a:pPr>
            <a:endParaRPr lang="en-US" sz="2000" dirty="0"/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 dirty="0"/>
          </a:p>
        </p:txBody>
      </p:sp>
      <p:sp>
        <p:nvSpPr>
          <p:cNvPr id="106" name="Google Shape;106;p19">
            <a:hlinkClick r:id="rId3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/>
          <p:nvPr/>
        </p:nvSpPr>
        <p:spPr>
          <a:xfrm>
            <a:off x="161150" y="161150"/>
            <a:ext cx="8823300" cy="48348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ne-NP" sz="2000" dirty="0">
                <a:solidFill>
                  <a:schemeClr val="lt1"/>
                </a:solidFill>
              </a:rPr>
              <a:t>कुनै दुई वस्तुहरुको पिण्ड १/१ केजी छ र तिनीहरु १ मिटर मात्र टाढा छन भने तिनीहरुवीचमा कति आकर्षण बल पैदा हुन्छ? हिसाब गर्नुहोस्।</a:t>
            </a:r>
            <a:endParaRPr lang="en-US" sz="2000" dirty="0">
              <a:solidFill>
                <a:schemeClr val="lt1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सुत्र</a:t>
            </a:r>
            <a:r>
              <a:rPr lang="en" sz="2000" dirty="0">
                <a:solidFill>
                  <a:srgbClr val="FFFFFF"/>
                </a:solidFill>
              </a:rPr>
              <a:t>,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FFFFFF"/>
                </a:solidFill>
              </a:rPr>
              <a:t>F =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FFFFFF"/>
                </a:solidFill>
              </a:rPr>
              <a:t>F = 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FFFFFF"/>
                </a:solidFill>
              </a:rPr>
              <a:t>   F = G 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rgbClr val="FFFFFF"/>
                </a:solidFill>
              </a:rPr>
              <a:t>G</a:t>
            </a:r>
            <a:r>
              <a:rPr lang="ne-NP" sz="2000" dirty="0">
                <a:solidFill>
                  <a:srgbClr val="FFFFFF"/>
                </a:solidFill>
              </a:rPr>
              <a:t> लाई परिभाषित गर्न प्रयास गर्नुहोस्।</a:t>
            </a:r>
            <a:endParaRPr sz="2000" dirty="0">
              <a:solidFill>
                <a:srgbClr val="FFFFFF"/>
              </a:solidFill>
            </a:endParaRPr>
          </a:p>
        </p:txBody>
      </p:sp>
      <p:pic>
        <p:nvPicPr>
          <p:cNvPr id="128" name="Google Shape;128;p22" descr="{&quot;id&quot;:&quot;4&quot;,&quot;code&quot;:&quot;$\\frac{GM_{1}M_{2}}{d^{2}}$&quot;,&quot;font&quot;:{&quot;size&quot;:19.999999485180435,&quot;family&quot;:&quot;Arial&quot;,&quot;color&quot;:&quot;#FFFFFF&quot;},&quot;type&quot;:&quot;$&quot;,&quot;ts&quot;:1594201660324,&quot;cs&quot;:&quot;ZWs6R2Cbzzzd7iyZBQ/kag==&quot;,&quot;size&quot;:{&quot;width&quot;:91.91764546191598,&quot;height&quot;:41.562488225501355}}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37413" y="2571750"/>
            <a:ext cx="1167354" cy="52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 descr="{&quot;id&quot;:&quot;6&quot;,&quot;code&quot;:&quot;$\\frac{G\\times1\\times1}{1^{2}}$&quot;,&quot;font&quot;:{&quot;size&quot;:19.999999435126604,&quot;family&quot;:&quot;Arial&quot;,&quot;color&quot;:&quot;#FFFFFF&quot;},&quot;type&quot;:&quot;$&quot;,&quot;ts&quot;:1594202538587,&quot;cs&quot;:&quot;nbJdfsF6hRGcm81V10sI2g==&quot;,&quot;size&quot;:{&quot;width&quot;:87.68468964944674,&quot;height&quot;:39.40884928065022}}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7413" y="3248189"/>
            <a:ext cx="1113596" cy="500492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2">
            <a:hlinkClick r:id="rId5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3"/>
          <p:cNvSpPr txBox="1"/>
          <p:nvPr/>
        </p:nvSpPr>
        <p:spPr>
          <a:xfrm>
            <a:off x="158044" y="158044"/>
            <a:ext cx="8816623" cy="4831646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</a:pPr>
            <a:endParaRPr lang="en" sz="2800" dirty="0">
              <a:solidFill>
                <a:srgbClr val="FFFFFF"/>
              </a:solidFill>
            </a:endParaRPr>
          </a:p>
          <a:p>
            <a:pPr lvl="0" algn="just">
              <a:lnSpc>
                <a:spcPct val="200000"/>
              </a:lnSpc>
            </a:pPr>
            <a:r>
              <a:rPr lang="ne-NP" sz="2800" dirty="0">
                <a:solidFill>
                  <a:srgbClr val="FFFFFF"/>
                </a:solidFill>
              </a:rPr>
              <a:t>गुरुत्वाकर्षण स्थीर अङ्क वा अचर राशी भन्नाले एकाइ पिण्ड भएका दुइ वस्तुहरुवीच एकाइ दुरीमा हुँदा उत्पन्न हुने गुरुत्वाकर्षण बल हो।</a:t>
            </a:r>
            <a:endParaRPr sz="2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/>
          <p:nvPr/>
        </p:nvSpPr>
        <p:spPr>
          <a:xfrm>
            <a:off x="161150" y="161150"/>
            <a:ext cx="8823300" cy="48348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144" name="Google Shape;144;p24"/>
          <p:cNvSpPr txBox="1"/>
          <p:nvPr/>
        </p:nvSpPr>
        <p:spPr>
          <a:xfrm>
            <a:off x="161150" y="161150"/>
            <a:ext cx="8793000" cy="48348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 dirty="0">
              <a:solidFill>
                <a:schemeClr val="lt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ne-NP" sz="2400" dirty="0">
                <a:solidFill>
                  <a:schemeClr val="lt1"/>
                </a:solidFill>
              </a:rPr>
              <a:t>गणितीय समस्या </a:t>
            </a:r>
            <a:r>
              <a:rPr lang="en" sz="2400" dirty="0">
                <a:solidFill>
                  <a:schemeClr val="lt1"/>
                </a:solidFill>
              </a:rPr>
              <a:t>:</a:t>
            </a:r>
            <a:endParaRPr sz="2400" dirty="0">
              <a:solidFill>
                <a:schemeClr val="lt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ne-NP" sz="2400" dirty="0">
                <a:solidFill>
                  <a:schemeClr val="lt1"/>
                </a:solidFill>
              </a:rPr>
              <a:t>पृथ्वीको पिण्ड </a:t>
            </a:r>
            <a:r>
              <a:rPr lang="en" sz="2400" dirty="0">
                <a:solidFill>
                  <a:schemeClr val="lt1"/>
                </a:solidFill>
              </a:rPr>
              <a:t>6 x 10</a:t>
            </a:r>
            <a:r>
              <a:rPr lang="en" sz="2400" baseline="30000" dirty="0">
                <a:solidFill>
                  <a:schemeClr val="lt1"/>
                </a:solidFill>
              </a:rPr>
              <a:t>24</a:t>
            </a:r>
            <a:r>
              <a:rPr lang="en" sz="2400" dirty="0">
                <a:solidFill>
                  <a:schemeClr val="lt1"/>
                </a:solidFill>
              </a:rPr>
              <a:t> Kg </a:t>
            </a:r>
            <a:r>
              <a:rPr lang="ne-NP" sz="2400" dirty="0">
                <a:solidFill>
                  <a:schemeClr val="lt1"/>
                </a:solidFill>
              </a:rPr>
              <a:t>छ बृहस्पतिको पिण्ड </a:t>
            </a:r>
            <a:r>
              <a:rPr lang="en" sz="2400" dirty="0">
                <a:solidFill>
                  <a:schemeClr val="lt1"/>
                </a:solidFill>
              </a:rPr>
              <a:t>1.91 x 10</a:t>
            </a:r>
            <a:r>
              <a:rPr lang="en" sz="2400" baseline="30000" dirty="0">
                <a:solidFill>
                  <a:schemeClr val="lt1"/>
                </a:solidFill>
              </a:rPr>
              <a:t>27</a:t>
            </a:r>
            <a:r>
              <a:rPr lang="en" sz="2400" dirty="0">
                <a:solidFill>
                  <a:schemeClr val="lt1"/>
                </a:solidFill>
              </a:rPr>
              <a:t> Kg</a:t>
            </a:r>
            <a:r>
              <a:rPr lang="ne-NP" sz="2400" dirty="0">
                <a:solidFill>
                  <a:schemeClr val="lt1"/>
                </a:solidFill>
              </a:rPr>
              <a:t> छ।</a:t>
            </a:r>
            <a:r>
              <a:rPr lang="en" sz="2400" dirty="0">
                <a:solidFill>
                  <a:schemeClr val="lt1"/>
                </a:solidFill>
              </a:rPr>
              <a:t> </a:t>
            </a:r>
            <a:r>
              <a:rPr lang="ne-NP" sz="2400" dirty="0">
                <a:solidFill>
                  <a:schemeClr val="lt1"/>
                </a:solidFill>
              </a:rPr>
              <a:t>तिनीहरुवीचको दुरी </a:t>
            </a:r>
            <a:r>
              <a:rPr lang="en" sz="2400" dirty="0">
                <a:solidFill>
                  <a:schemeClr val="lt1"/>
                </a:solidFill>
              </a:rPr>
              <a:t>9.68 x 10</a:t>
            </a:r>
            <a:r>
              <a:rPr lang="en" sz="2400" baseline="30000" dirty="0">
                <a:solidFill>
                  <a:schemeClr val="lt1"/>
                </a:solidFill>
              </a:rPr>
              <a:t>8</a:t>
            </a:r>
            <a:r>
              <a:rPr lang="en" sz="2400" dirty="0">
                <a:solidFill>
                  <a:schemeClr val="lt1"/>
                </a:solidFill>
              </a:rPr>
              <a:t> Km</a:t>
            </a:r>
            <a:r>
              <a:rPr lang="ne-NP" sz="2400" dirty="0">
                <a:solidFill>
                  <a:schemeClr val="lt1"/>
                </a:solidFill>
              </a:rPr>
              <a:t> छ।</a:t>
            </a:r>
            <a:r>
              <a:rPr lang="en" sz="2400" dirty="0">
                <a:solidFill>
                  <a:schemeClr val="lt1"/>
                </a:solidFill>
              </a:rPr>
              <a:t> </a:t>
            </a:r>
            <a:r>
              <a:rPr lang="ne-NP" sz="2400" dirty="0">
                <a:solidFill>
                  <a:schemeClr val="lt1"/>
                </a:solidFill>
              </a:rPr>
              <a:t>तिनीहरुवीच उत्पन्न हुने गुरुत्वाकर्षण बल कति हुन्छ ? हिसाब गर्नुहोस्।                                      </a:t>
            </a:r>
            <a:r>
              <a:rPr lang="en" sz="2400" dirty="0">
                <a:solidFill>
                  <a:schemeClr val="lt1"/>
                </a:solidFill>
              </a:rPr>
              <a:t> ( G = 6.67 x 10 </a:t>
            </a:r>
            <a:r>
              <a:rPr lang="en" sz="2400" baseline="30000" dirty="0">
                <a:solidFill>
                  <a:schemeClr val="lt1"/>
                </a:solidFill>
              </a:rPr>
              <a:t>-11</a:t>
            </a:r>
            <a:r>
              <a:rPr lang="en" sz="2400" dirty="0">
                <a:solidFill>
                  <a:schemeClr val="lt1"/>
                </a:solidFill>
              </a:rPr>
              <a:t> Nm</a:t>
            </a:r>
            <a:r>
              <a:rPr lang="en" sz="2400" baseline="30000" dirty="0">
                <a:solidFill>
                  <a:schemeClr val="lt1"/>
                </a:solidFill>
              </a:rPr>
              <a:t>2</a:t>
            </a:r>
            <a:r>
              <a:rPr lang="en" sz="2400" dirty="0">
                <a:solidFill>
                  <a:schemeClr val="lt1"/>
                </a:solidFill>
              </a:rPr>
              <a:t>/Kg</a:t>
            </a:r>
            <a:r>
              <a:rPr lang="en" sz="2400" baseline="30000" dirty="0">
                <a:solidFill>
                  <a:schemeClr val="lt1"/>
                </a:solidFill>
              </a:rPr>
              <a:t>2</a:t>
            </a:r>
            <a:r>
              <a:rPr lang="en" sz="2400" dirty="0">
                <a:solidFill>
                  <a:schemeClr val="lt1"/>
                </a:solidFill>
              </a:rPr>
              <a:t> )</a:t>
            </a:r>
            <a:endParaRPr sz="2400" dirty="0">
              <a:solidFill>
                <a:schemeClr val="lt1"/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5"/>
          <p:cNvSpPr txBox="1"/>
          <p:nvPr/>
        </p:nvSpPr>
        <p:spPr>
          <a:xfrm>
            <a:off x="161150" y="161150"/>
            <a:ext cx="8823300" cy="48348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150" name="Google Shape;150;p25"/>
          <p:cNvSpPr txBox="1"/>
          <p:nvPr/>
        </p:nvSpPr>
        <p:spPr>
          <a:xfrm>
            <a:off x="161150" y="161150"/>
            <a:ext cx="8793000" cy="48348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chemeClr val="lt1"/>
                </a:solidFill>
              </a:rPr>
              <a:t>यहाँ दिइएको </a:t>
            </a:r>
            <a:r>
              <a:rPr lang="en" sz="2000" dirty="0">
                <a:solidFill>
                  <a:schemeClr val="lt1"/>
                </a:solidFill>
              </a:rPr>
              <a:t>,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</a:rPr>
              <a:t>M</a:t>
            </a:r>
            <a:r>
              <a:rPr lang="en" sz="2000" baseline="-25000" dirty="0">
                <a:solidFill>
                  <a:schemeClr val="lt1"/>
                </a:solidFill>
              </a:rPr>
              <a:t>1 </a:t>
            </a:r>
            <a:r>
              <a:rPr lang="en" sz="2000" dirty="0">
                <a:solidFill>
                  <a:schemeClr val="lt1"/>
                </a:solidFill>
              </a:rPr>
              <a:t>= 6 x 10</a:t>
            </a:r>
            <a:r>
              <a:rPr lang="en" sz="2000" baseline="30000" dirty="0">
                <a:solidFill>
                  <a:schemeClr val="lt1"/>
                </a:solidFill>
              </a:rPr>
              <a:t>24</a:t>
            </a:r>
            <a:r>
              <a:rPr lang="en" sz="2000" dirty="0">
                <a:solidFill>
                  <a:schemeClr val="lt1"/>
                </a:solidFill>
              </a:rPr>
              <a:t> Kg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</a:rPr>
              <a:t>M</a:t>
            </a:r>
            <a:r>
              <a:rPr lang="en" sz="2000" baseline="-25000" dirty="0">
                <a:solidFill>
                  <a:schemeClr val="lt1"/>
                </a:solidFill>
              </a:rPr>
              <a:t>2 </a:t>
            </a:r>
            <a:r>
              <a:rPr lang="en" sz="2000" dirty="0">
                <a:solidFill>
                  <a:schemeClr val="lt1"/>
                </a:solidFill>
              </a:rPr>
              <a:t>= 1.91 x 10</a:t>
            </a:r>
            <a:r>
              <a:rPr lang="en" sz="2000" baseline="30000" dirty="0">
                <a:solidFill>
                  <a:schemeClr val="lt1"/>
                </a:solidFill>
              </a:rPr>
              <a:t>27</a:t>
            </a:r>
            <a:r>
              <a:rPr lang="en" sz="2000" dirty="0">
                <a:solidFill>
                  <a:schemeClr val="lt1"/>
                </a:solidFill>
              </a:rPr>
              <a:t> Kg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</a:rPr>
              <a:t>d = 9.68 x 10</a:t>
            </a:r>
            <a:r>
              <a:rPr lang="en" sz="2000" baseline="30000" dirty="0">
                <a:solidFill>
                  <a:schemeClr val="lt1"/>
                </a:solidFill>
              </a:rPr>
              <a:t>8</a:t>
            </a:r>
            <a:r>
              <a:rPr lang="en" sz="2000" dirty="0">
                <a:solidFill>
                  <a:schemeClr val="lt1"/>
                </a:solidFill>
              </a:rPr>
              <a:t> Km = 9.68 x 10</a:t>
            </a:r>
            <a:r>
              <a:rPr lang="en" sz="2000" baseline="30000" dirty="0">
                <a:solidFill>
                  <a:schemeClr val="lt1"/>
                </a:solidFill>
              </a:rPr>
              <a:t>8</a:t>
            </a:r>
            <a:r>
              <a:rPr lang="en" sz="2000" dirty="0">
                <a:solidFill>
                  <a:schemeClr val="lt1"/>
                </a:solidFill>
              </a:rPr>
              <a:t> x 1000 m =9.68 x 10</a:t>
            </a:r>
            <a:r>
              <a:rPr lang="en" sz="2000" baseline="30000" dirty="0">
                <a:solidFill>
                  <a:schemeClr val="lt1"/>
                </a:solidFill>
              </a:rPr>
              <a:t>11</a:t>
            </a:r>
            <a:r>
              <a:rPr lang="en" sz="2000" dirty="0">
                <a:solidFill>
                  <a:schemeClr val="lt1"/>
                </a:solidFill>
              </a:rPr>
              <a:t> m</a:t>
            </a:r>
            <a:endParaRPr sz="2000" dirty="0">
              <a:solidFill>
                <a:schemeClr val="lt1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</a:rPr>
              <a:t>F = ?</a:t>
            </a:r>
            <a:endParaRPr sz="2000" dirty="0">
              <a:solidFill>
                <a:schemeClr val="lt1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</a:rPr>
              <a:t>F = 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</a:rPr>
              <a:t>  </a:t>
            </a:r>
            <a:endParaRPr sz="2000" dirty="0">
              <a:solidFill>
                <a:schemeClr val="lt1"/>
              </a:solidFill>
            </a:endParaRPr>
          </a:p>
          <a:p>
            <a:pPr marL="0" lvl="0" indent="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</a:rPr>
              <a:t>   = 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</a:rPr>
              <a:t>   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29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pic>
        <p:nvPicPr>
          <p:cNvPr id="151" name="Google Shape;151;p25" descr="{&quot;id&quot;:&quot;4&quot;,&quot;code&quot;:&quot;$\\frac{GM_{1}M_{2}}{d^{2}}$&quot;,&quot;font&quot;:{&quot;size&quot;:19.999999485180435,&quot;family&quot;:&quot;Arial&quot;,&quot;color&quot;:&quot;#FFFFFF&quot;},&quot;type&quot;:&quot;$&quot;,&quot;ts&quot;:1594201660324,&quot;cs&quot;:&quot;ZWs6R2Cbzzzd7iyZBQ/kag==&quot;,&quot;size&quot;:{&quot;width&quot;:91.91764546191598,&quot;height&quot;:41.562488225501355}}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99782" y="2954438"/>
            <a:ext cx="1167354" cy="527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5" descr="{&quot;id&quot;:&quot;7&quot;,&quot;code&quot;:&quot;$\\frac{6.67\\times10^{-11}\\times6\\times10^{24}\\times1.19\\times10^{27}}{\\left(9.68\\times10^{11}\\right)^{2}}$&quot;,&quot;font&quot;:{&quot;size&quot;:20.000000170681204,&quot;family&quot;:&quot;Arial&quot;,&quot;color&quot;:&quot;#FFFFFF&quot;},&quot;type&quot;:&quot;$&quot;,&quot;ts&quot;:1594655573910,&quot;cs&quot;:&quot;deFDIwsGKV1Mz7MBWND8MA==&quot;,&quot;size&quot;:{&quot;width&quot;:315.5191822202187,&quot;height&quot;:57.81252096581647}}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1865" y="3951700"/>
            <a:ext cx="4007094" cy="7342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6"/>
          <p:cNvSpPr txBox="1"/>
          <p:nvPr/>
        </p:nvSpPr>
        <p:spPr>
          <a:xfrm>
            <a:off x="161150" y="161150"/>
            <a:ext cx="8823300" cy="48348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158" name="Google Shape;158;p26"/>
          <p:cNvSpPr txBox="1"/>
          <p:nvPr/>
        </p:nvSpPr>
        <p:spPr>
          <a:xfrm>
            <a:off x="175500" y="161150"/>
            <a:ext cx="8793000" cy="48348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</a:rPr>
              <a:t>  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300" dirty="0">
                <a:solidFill>
                  <a:schemeClr val="lt1"/>
                </a:solidFill>
              </a:rPr>
              <a:t>  </a:t>
            </a:r>
            <a:endParaRPr sz="33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300" dirty="0">
                <a:solidFill>
                  <a:schemeClr val="lt1"/>
                </a:solidFill>
              </a:rPr>
              <a:t>                =</a:t>
            </a:r>
            <a:r>
              <a:rPr lang="en" sz="2700" dirty="0">
                <a:solidFill>
                  <a:schemeClr val="lt1"/>
                </a:solidFill>
              </a:rPr>
              <a:t>  </a:t>
            </a:r>
            <a:endParaRPr sz="27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</a:rPr>
              <a:t> </a:t>
            </a:r>
            <a:r>
              <a:rPr lang="en" sz="3300" dirty="0">
                <a:solidFill>
                  <a:schemeClr val="lt1"/>
                </a:solidFill>
              </a:rPr>
              <a:t>               =</a:t>
            </a:r>
            <a:endParaRPr sz="3300" dirty="0">
              <a:solidFill>
                <a:schemeClr val="lt1"/>
              </a:solidFill>
            </a:endParaRPr>
          </a:p>
          <a:p>
            <a:pPr>
              <a:lnSpc>
                <a:spcPct val="115000"/>
              </a:lnSpc>
              <a:spcBef>
                <a:spcPts val="1600"/>
              </a:spcBef>
            </a:pPr>
            <a:r>
              <a:rPr lang="en" sz="2000" dirty="0">
                <a:solidFill>
                  <a:schemeClr val="lt1"/>
                </a:solidFill>
              </a:rPr>
              <a:t>                          </a:t>
            </a:r>
            <a:r>
              <a:rPr lang="en" sz="3300" dirty="0">
                <a:solidFill>
                  <a:schemeClr val="lt1"/>
                </a:solidFill>
              </a:rPr>
              <a:t>=						</a:t>
            </a:r>
            <a:r>
              <a:rPr lang="en-US" sz="3300" dirty="0">
                <a:solidFill>
                  <a:schemeClr val="lt1"/>
                </a:solidFill>
              </a:rPr>
              <a:t>N</a:t>
            </a: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300" dirty="0">
                <a:solidFill>
                  <a:schemeClr val="lt1"/>
                </a:solidFill>
              </a:rPr>
              <a:t>		</a:t>
            </a:r>
            <a:endParaRPr dirty="0"/>
          </a:p>
        </p:txBody>
      </p:sp>
      <p:pic>
        <p:nvPicPr>
          <p:cNvPr id="159" name="Google Shape;159;p26" descr="{&quot;id&quot;:&quot;8&quot;,&quot;code&quot;:&quot;\\begin{gather*}\n{\\frac{47.6238\\times10^{-11+24+27}}{93.7024\\times10^{22}}}\\\\\n{0.5082\\times10^{40-22}}\\\\\n{5.08\\times10^{17}}\t\n\\end{gather*}&quot;,&quot;font&quot;:{&quot;size&quot;:31.22371077617301,&quot;family&quot;:&quot;Arial&quot;,&quot;color&quot;:&quot;black&quot;},&quot;type&quot;:&quot;gather*&quot;,&quot;ts&quot;:1594657567587,&quot;cs&quot;:&quot;/xpKB9TL0pQnpS+x5pWoQw==&quot;,&quot;size&quot;:{&quot;width&quot;:432.7343503937009,&quot;height&quot;:257.70266574803145}}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90918" y="1081077"/>
            <a:ext cx="5495726" cy="3272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" grpId="0" animBg="1"/>
      <p:bldP spid="15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7"/>
          <p:cNvSpPr txBox="1"/>
          <p:nvPr/>
        </p:nvSpPr>
        <p:spPr>
          <a:xfrm>
            <a:off x="1611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165" name="Google Shape;165;p27"/>
          <p:cNvSpPr txBox="1"/>
          <p:nvPr/>
        </p:nvSpPr>
        <p:spPr>
          <a:xfrm>
            <a:off x="161150" y="142150"/>
            <a:ext cx="8808900" cy="11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400" dirty="0">
                <a:solidFill>
                  <a:srgbClr val="FFFFFF"/>
                </a:solidFill>
              </a:rPr>
              <a:t>गुरुत्वाकर्षण बलको असरहरु</a:t>
            </a:r>
            <a:endParaRPr sz="2400" dirty="0">
              <a:solidFill>
                <a:srgbClr val="FFFFFF"/>
              </a:solidFill>
            </a:endParaRPr>
          </a:p>
        </p:txBody>
      </p:sp>
      <p:sp>
        <p:nvSpPr>
          <p:cNvPr id="166" name="Google Shape;166;p27"/>
          <p:cNvSpPr txBox="1"/>
          <p:nvPr/>
        </p:nvSpPr>
        <p:spPr>
          <a:xfrm>
            <a:off x="235500" y="1941707"/>
            <a:ext cx="8734500" cy="1941672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ne-NP" sz="2000" dirty="0">
                <a:solidFill>
                  <a:srgbClr val="FFFFFF"/>
                </a:solidFill>
              </a:rPr>
              <a:t>ग्रहहरुले सूर्यलाई परिक्रमा गर्छन। यसैगरि उपग्रहहरुले ग्रहहरुलाई परिक्रमा गर्छन</a:t>
            </a:r>
            <a:endParaRPr sz="2000" dirty="0">
              <a:solidFill>
                <a:srgbClr val="FFFFFF"/>
              </a:solidFill>
            </a:endParaRPr>
          </a:p>
          <a:p>
            <a:pPr marL="457200" lvl="0" indent="-3556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ne-NP" sz="2000" dirty="0">
                <a:solidFill>
                  <a:srgbClr val="FFFFFF"/>
                </a:solidFill>
              </a:rPr>
              <a:t>समुन्द्रमा ज्वार उत्पन्न हुन्छ</a:t>
            </a:r>
            <a:endParaRPr sz="2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8"/>
          <p:cNvSpPr txBox="1"/>
          <p:nvPr/>
        </p:nvSpPr>
        <p:spPr>
          <a:xfrm>
            <a:off x="1611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172" name="Google Shape;172;p28"/>
          <p:cNvSpPr txBox="1"/>
          <p:nvPr/>
        </p:nvSpPr>
        <p:spPr>
          <a:xfrm>
            <a:off x="161150" y="142150"/>
            <a:ext cx="8808900" cy="47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rgbClr val="FFFFFF"/>
              </a:solidFill>
            </a:endParaRPr>
          </a:p>
          <a:p>
            <a:pPr marL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400" b="1" dirty="0">
                <a:solidFill>
                  <a:srgbClr val="FFFFFF"/>
                </a:solidFill>
              </a:rPr>
              <a:t>मानौं कि ब्रह्माण्डमा भएका कुनै दुइ वस्तुहरुमध्ये एउटा अति विशाल र अर्को एकदमै सानो छ भने तिनीहरुवीचको आकर्षणमा के होला? उदाहरणको लागि एउटा वस्तु पृथ्वी छ र अर्को वस्तु पृथ्वीबाट आकाशतिर फालिएको ढुङ्गा छ।</a:t>
            </a:r>
            <a:endParaRPr sz="2400" b="1" dirty="0">
              <a:solidFill>
                <a:srgbClr val="FFFFFF"/>
              </a:solidFill>
            </a:endParaRPr>
          </a:p>
        </p:txBody>
      </p:sp>
      <p:sp>
        <p:nvSpPr>
          <p:cNvPr id="174" name="Google Shape;174;p28">
            <a:hlinkClick r:id="rId3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9"/>
          <p:cNvSpPr txBox="1"/>
          <p:nvPr/>
        </p:nvSpPr>
        <p:spPr>
          <a:xfrm>
            <a:off x="1611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</a:rPr>
              <a:t>           </a:t>
            </a:r>
            <a:endParaRPr sz="2000">
              <a:solidFill>
                <a:srgbClr val="FFFFFF"/>
              </a:solidFill>
            </a:endParaRPr>
          </a:p>
        </p:txBody>
      </p:sp>
      <p:pic>
        <p:nvPicPr>
          <p:cNvPr id="180" name="Google Shape;18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64300" y="96994"/>
            <a:ext cx="4547600" cy="4853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0"/>
          <p:cNvSpPr txBox="1"/>
          <p:nvPr/>
        </p:nvSpPr>
        <p:spPr>
          <a:xfrm>
            <a:off x="1611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186" name="Google Shape;186;p30"/>
          <p:cNvSpPr txBox="1"/>
          <p:nvPr/>
        </p:nvSpPr>
        <p:spPr>
          <a:xfrm>
            <a:off x="161150" y="582421"/>
            <a:ext cx="8808900" cy="3605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400" b="1" dirty="0">
                <a:solidFill>
                  <a:srgbClr val="FFFFFF"/>
                </a:solidFill>
              </a:rPr>
              <a:t>निश्चित रुपमा ढुङ्गा सतहमा खस्छ।</a:t>
            </a:r>
            <a:endParaRPr sz="2400" b="1" dirty="0">
              <a:solidFill>
                <a:srgbClr val="FFFFFF"/>
              </a:solidFill>
            </a:endParaRPr>
          </a:p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ne-NP" sz="2400" b="1" dirty="0">
                <a:solidFill>
                  <a:srgbClr val="FFFFFF"/>
                </a:solidFill>
              </a:rPr>
              <a:t>यस्तो किन हुन्छ </a:t>
            </a:r>
            <a:r>
              <a:rPr lang="en" sz="2400" b="1" dirty="0">
                <a:solidFill>
                  <a:srgbClr val="FFFFFF"/>
                </a:solidFill>
              </a:rPr>
              <a:t>? </a:t>
            </a:r>
            <a:endParaRPr sz="2400" b="1" dirty="0">
              <a:solidFill>
                <a:srgbClr val="FFFFFF"/>
              </a:solidFill>
            </a:endParaRPr>
          </a:p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ne-NP" sz="2400" b="1" dirty="0">
                <a:solidFill>
                  <a:srgbClr val="FFFFFF"/>
                </a:solidFill>
              </a:rPr>
              <a:t>किन पृथ्वी र ढुङ्गा केही दुरीमा रहेर अडिदैनन् </a:t>
            </a:r>
            <a:r>
              <a:rPr lang="en" sz="2400" b="1" dirty="0">
                <a:solidFill>
                  <a:srgbClr val="FFFFFF"/>
                </a:solidFill>
              </a:rPr>
              <a:t>?</a:t>
            </a:r>
            <a:endParaRPr sz="2400" b="1" dirty="0">
              <a:solidFill>
                <a:srgbClr val="FFFFFF"/>
              </a:solidFill>
            </a:endParaRPr>
          </a:p>
          <a:p>
            <a:pPr marL="457200" lvl="0" indent="-3810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</a:pPr>
            <a:r>
              <a:rPr lang="ne-NP" sz="2400" b="1" dirty="0">
                <a:solidFill>
                  <a:srgbClr val="FFFFFF"/>
                </a:solidFill>
              </a:rPr>
              <a:t>किन पृथ्वी ढुङ्गातिर खसेको देखिदैन ?</a:t>
            </a:r>
            <a:endParaRPr sz="24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 txBox="1"/>
          <p:nvPr/>
        </p:nvSpPr>
        <p:spPr>
          <a:xfrm>
            <a:off x="1611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192" name="Google Shape;192;p31"/>
          <p:cNvSpPr txBox="1"/>
          <p:nvPr/>
        </p:nvSpPr>
        <p:spPr>
          <a:xfrm>
            <a:off x="161150" y="142150"/>
            <a:ext cx="8808900" cy="47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b="1" dirty="0">
                <a:solidFill>
                  <a:srgbClr val="FFFFFF"/>
                </a:solidFill>
              </a:rPr>
              <a:t>यदि दुइ वस्तुहरुमा एउटा अति विशाल पिण्ड जस्तै: तारा, ग्रह, उपग्रह जस्तो छ र अर्को त्यसको सतहमा रहेको सानो वस्तु जस्तै: ढुङ्गा, कलम, किताव जस्तो छ भने </a:t>
            </a:r>
            <a:endParaRPr sz="200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b="1" dirty="0">
                <a:solidFill>
                  <a:srgbClr val="FFFFFF"/>
                </a:solidFill>
              </a:rPr>
              <a:t>गुरुत्वाकर्षणको नियमअनुसार ती दुवै वस्तुहरुले एकअर्कालाई आकर्षण गरिरहेका हुन्छन।</a:t>
            </a:r>
            <a:endParaRPr sz="200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b="1" dirty="0">
                <a:solidFill>
                  <a:srgbClr val="FFFFFF"/>
                </a:solidFill>
              </a:rPr>
              <a:t>आकर्षण त ती दुइ वस्तुहरुवीच भइरहेको हुन्छ तर हामीले ठूलो वस्तुले सानो वस्तुलाई आकर्षण गरेको देख्छौं।</a:t>
            </a:r>
            <a:endParaRPr sz="200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32"/>
          <p:cNvSpPr txBox="1"/>
          <p:nvPr/>
        </p:nvSpPr>
        <p:spPr>
          <a:xfrm>
            <a:off x="1611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198" name="Google Shape;198;p32"/>
          <p:cNvSpPr txBox="1"/>
          <p:nvPr/>
        </p:nvSpPr>
        <p:spPr>
          <a:xfrm>
            <a:off x="161150" y="142150"/>
            <a:ext cx="8808900" cy="47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e-NP" sz="2000" b="1" dirty="0">
                <a:solidFill>
                  <a:srgbClr val="FFFFFF"/>
                </a:solidFill>
              </a:rPr>
              <a:t>यस्तो देखिनुको कारण एउटा वस्तुको पिण्ड अर्को वस्तुको तुलनामा अति विशाल भएर हो।</a:t>
            </a:r>
            <a:endParaRPr sz="200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e-NP" sz="2000" b="1" dirty="0">
                <a:solidFill>
                  <a:srgbClr val="FFFFFF"/>
                </a:solidFill>
              </a:rPr>
              <a:t>यस्तो प्रकारको बल अर्थात कुनै आकाशीय वस्तु र त्यसको सतहमा भएको वस्तुवीचको आकर्षण बललाई नै हामी गुरुत्वबल वा सामान्यतया गुरुत्व मात्रै भन्छौं।</a:t>
            </a:r>
            <a:endParaRPr sz="200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e-NP" sz="2000" b="1" dirty="0">
                <a:solidFill>
                  <a:srgbClr val="FFFFFF"/>
                </a:solidFill>
              </a:rPr>
              <a:t>हामीले भन्दा पृथ्वीको गुरुत्व, चन्द्रमाको गुरुत्व भन्ने गर्छौं। पृथ्वीको गुरुत्वाकर्षण भन्नुभन्दा पृथ्वी र चन्द्रमावीचको गुरुत्वाकर्षण भन्ने गरिन्छ।</a:t>
            </a:r>
            <a:endParaRPr sz="200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e-NP" sz="2000" b="1" dirty="0">
                <a:solidFill>
                  <a:srgbClr val="FFFFFF"/>
                </a:solidFill>
              </a:rPr>
              <a:t>गुरुत्वबल गुरुत्वाकर्षणभन्दा फरक चिज होइन बरु गुरुत्वाकर्षणकै एक विशिष्ट अवस्था हो। उक्त अवस्था के हो ? भन्नुहोस्।</a:t>
            </a:r>
            <a:endParaRPr sz="200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FFFFFF"/>
              </a:solidFill>
            </a:endParaRPr>
          </a:p>
        </p:txBody>
      </p:sp>
      <p:sp>
        <p:nvSpPr>
          <p:cNvPr id="200" name="Google Shape;200;p32">
            <a:hlinkClick r:id="rId3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3"/>
          <p:cNvSpPr txBox="1"/>
          <p:nvPr/>
        </p:nvSpPr>
        <p:spPr>
          <a:xfrm>
            <a:off x="1611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206" name="Google Shape;206;p33"/>
          <p:cNvSpPr txBox="1"/>
          <p:nvPr/>
        </p:nvSpPr>
        <p:spPr>
          <a:xfrm>
            <a:off x="167550" y="142150"/>
            <a:ext cx="8808900" cy="470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गुरुत्वाकर्षणको नियमअनुसार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e-NP" sz="2000" b="1" dirty="0">
                <a:solidFill>
                  <a:srgbClr val="FFFFFF"/>
                </a:solidFill>
              </a:rPr>
              <a:t>जहाँ</a:t>
            </a:r>
            <a:r>
              <a:rPr lang="en" sz="2000" b="1" dirty="0">
                <a:solidFill>
                  <a:srgbClr val="FFFFFF"/>
                </a:solidFill>
              </a:rPr>
              <a:t>, W = </a:t>
            </a:r>
            <a:r>
              <a:rPr lang="ne-NP" sz="2000" b="1" dirty="0">
                <a:solidFill>
                  <a:srgbClr val="FFFFFF"/>
                </a:solidFill>
              </a:rPr>
              <a:t>गुरुत्वबल</a:t>
            </a:r>
            <a:r>
              <a:rPr lang="en" sz="2000" b="1" dirty="0">
                <a:solidFill>
                  <a:srgbClr val="FFFFFF"/>
                </a:solidFill>
              </a:rPr>
              <a:t>, G = </a:t>
            </a:r>
            <a:r>
              <a:rPr lang="ne-NP" sz="2000" b="1" dirty="0">
                <a:solidFill>
                  <a:srgbClr val="FFFFFF"/>
                </a:solidFill>
              </a:rPr>
              <a:t>गुरुत्वाकर्षण स्थिर अङ्क</a:t>
            </a:r>
            <a:r>
              <a:rPr lang="en" sz="2000" b="1" dirty="0">
                <a:solidFill>
                  <a:srgbClr val="FFFFFF"/>
                </a:solidFill>
              </a:rPr>
              <a:t>,</a:t>
            </a:r>
            <a:r>
              <a:rPr lang="ne-NP" sz="2000" b="1" dirty="0">
                <a:solidFill>
                  <a:srgbClr val="FFFFFF"/>
                </a:solidFill>
              </a:rPr>
              <a:t> </a:t>
            </a:r>
            <a:r>
              <a:rPr lang="en" sz="2000" b="1" dirty="0">
                <a:solidFill>
                  <a:srgbClr val="FFFFFF"/>
                </a:solidFill>
              </a:rPr>
              <a:t> </a:t>
            </a:r>
            <a:endParaRPr lang="ne-NP" sz="2000" b="1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 dirty="0">
                <a:solidFill>
                  <a:srgbClr val="FFFFFF"/>
                </a:solidFill>
              </a:rPr>
              <a:t>M = </a:t>
            </a:r>
            <a:r>
              <a:rPr lang="ne-NP" sz="2000" b="1" dirty="0">
                <a:solidFill>
                  <a:srgbClr val="FFFFFF"/>
                </a:solidFill>
              </a:rPr>
              <a:t>आकाशीय वस्तुको पिण्ड</a:t>
            </a:r>
            <a:r>
              <a:rPr lang="en" sz="2000" b="1" dirty="0">
                <a:solidFill>
                  <a:srgbClr val="FFFFFF"/>
                </a:solidFill>
              </a:rPr>
              <a:t>, m = </a:t>
            </a:r>
            <a:r>
              <a:rPr lang="ne-NP" sz="2000" b="1" dirty="0">
                <a:solidFill>
                  <a:srgbClr val="FFFFFF"/>
                </a:solidFill>
              </a:rPr>
              <a:t>वस्तुको पिण्ड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e-NP" sz="2000" b="1" dirty="0">
                <a:solidFill>
                  <a:srgbClr val="FFFFFF"/>
                </a:solidFill>
              </a:rPr>
              <a:t>र</a:t>
            </a:r>
            <a:r>
              <a:rPr lang="en" sz="2000" b="1" dirty="0">
                <a:solidFill>
                  <a:srgbClr val="FFFFFF"/>
                </a:solidFill>
              </a:rPr>
              <a:t> R = </a:t>
            </a:r>
            <a:r>
              <a:rPr lang="ne-NP" sz="2000" b="1" dirty="0">
                <a:solidFill>
                  <a:srgbClr val="FFFFFF"/>
                </a:solidFill>
              </a:rPr>
              <a:t>आकाशीय वस्तुको अर्धव्यास</a:t>
            </a:r>
            <a:endParaRPr sz="2000" b="1" dirty="0">
              <a:solidFill>
                <a:srgbClr val="FFFFFF"/>
              </a:solidFill>
            </a:endParaRPr>
          </a:p>
        </p:txBody>
      </p:sp>
      <p:pic>
        <p:nvPicPr>
          <p:cNvPr id="213" name="Google Shape;213;p33" descr="{&quot;id&quot;:&quot;9&quot;,&quot;code&quot;:&quot;\\begin{align*}\n{F}&amp;={\\frac{GM_{1}M_{2}}{d^{2}}}\\\\\n{F\\left(W\\right)}&amp;={\\frac{GMm}{R^{2}}}\t\n\\end{align*}&quot;,&quot;font&quot;:{&quot;size&quot;:18.000000000000004,&quot;family&quot;:&quot;Arial&quot;,&quot;color&quot;:&quot;black&quot;},&quot;type&quot;:&quot;align*&quot;,&quot;ts&quot;:1594658231113,&quot;cs&quot;:&quot;oame3+9bZn9ICklOUdKI7A==&quot;,&quot;size&quot;:{&quot;width&quot;:221.91768188976383,&quot;height&quot;:127.61370944881888}}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7839" y="1061838"/>
            <a:ext cx="2818355" cy="16206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878B97A-3986-4C83-96EA-E60297FEC509}"/>
              </a:ext>
            </a:extLst>
          </p:cNvPr>
          <p:cNvGrpSpPr/>
          <p:nvPr/>
        </p:nvGrpSpPr>
        <p:grpSpPr>
          <a:xfrm>
            <a:off x="5779356" y="479116"/>
            <a:ext cx="3104925" cy="3210688"/>
            <a:chOff x="5920032" y="479116"/>
            <a:chExt cx="3104925" cy="3210688"/>
          </a:xfrm>
        </p:grpSpPr>
        <p:pic>
          <p:nvPicPr>
            <p:cNvPr id="207" name="Google Shape;207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920032" y="584879"/>
              <a:ext cx="3104925" cy="31049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CCFE5DF3-F44A-44B8-8601-2F5F86338C67}"/>
                </a:ext>
              </a:extLst>
            </p:cNvPr>
            <p:cNvGrpSpPr/>
            <p:nvPr/>
          </p:nvGrpSpPr>
          <p:grpSpPr>
            <a:xfrm>
              <a:off x="7116411" y="479116"/>
              <a:ext cx="1287884" cy="2443029"/>
              <a:chOff x="6999248" y="494757"/>
              <a:chExt cx="1287884" cy="2443029"/>
            </a:xfrm>
          </p:grpSpPr>
          <p:sp>
            <p:nvSpPr>
              <p:cNvPr id="210" name="Google Shape;210;p33"/>
              <p:cNvSpPr txBox="1"/>
              <p:nvPr/>
            </p:nvSpPr>
            <p:spPr>
              <a:xfrm>
                <a:off x="7847932" y="557480"/>
                <a:ext cx="439200" cy="51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rgbClr val="FFFFFF"/>
                    </a:solidFill>
                  </a:rPr>
                  <a:t>m</a:t>
                </a:r>
                <a:endParaRPr sz="2000">
                  <a:solidFill>
                    <a:srgbClr val="FFFFFF"/>
                  </a:solidFill>
                </a:endParaRPr>
              </a:p>
            </p:txBody>
          </p:sp>
          <p:pic>
            <p:nvPicPr>
              <p:cNvPr id="208" name="Google Shape;208;p33"/>
              <p:cNvPicPr preferRelativeResize="0"/>
              <p:nvPr/>
            </p:nvPicPr>
            <p:blipFill>
              <a:blip r:embed="rId5">
                <a:alphaModFix/>
              </a:blip>
              <a:stretch>
                <a:fillRect/>
              </a:stretch>
            </p:blipFill>
            <p:spPr>
              <a:xfrm>
                <a:off x="6999248" y="494757"/>
                <a:ext cx="712188" cy="642947"/>
              </a:xfrm>
              <a:prstGeom prst="rect">
                <a:avLst/>
              </a:prstGeom>
              <a:noFill/>
              <a:ln>
                <a:noFill/>
              </a:ln>
            </p:spPr>
          </p:pic>
          <p:cxnSp>
            <p:nvCxnSpPr>
              <p:cNvPr id="211" name="Google Shape;211;p33"/>
              <p:cNvCxnSpPr>
                <a:endCxn id="208" idx="2"/>
              </p:cNvCxnSpPr>
              <p:nvPr/>
            </p:nvCxnSpPr>
            <p:spPr>
              <a:xfrm rot="10800000" flipH="1">
                <a:off x="7339742" y="1137705"/>
                <a:ext cx="15600" cy="1113300"/>
              </a:xfrm>
              <a:prstGeom prst="straightConnector1">
                <a:avLst/>
              </a:prstGeom>
              <a:noFill/>
              <a:ln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12" name="Google Shape;212;p33"/>
              <p:cNvSpPr txBox="1"/>
              <p:nvPr/>
            </p:nvSpPr>
            <p:spPr>
              <a:xfrm>
                <a:off x="7355332" y="1231807"/>
                <a:ext cx="712200" cy="51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 dirty="0">
                    <a:solidFill>
                      <a:srgbClr val="FFFFFF"/>
                    </a:solidFill>
                  </a:rPr>
                  <a:t>d=R</a:t>
                </a:r>
                <a:endParaRPr sz="20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09" name="Google Shape;209;p33"/>
              <p:cNvSpPr txBox="1"/>
              <p:nvPr/>
            </p:nvSpPr>
            <p:spPr>
              <a:xfrm>
                <a:off x="7272232" y="2420286"/>
                <a:ext cx="439200" cy="517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000">
                    <a:solidFill>
                      <a:srgbClr val="FFFFFF"/>
                    </a:solidFill>
                  </a:rPr>
                  <a:t>M</a:t>
                </a:r>
                <a:endParaRPr sz="2000">
                  <a:solidFill>
                    <a:srgbClr val="FFFFFF"/>
                  </a:solidFill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4"/>
          <p:cNvSpPr txBox="1"/>
          <p:nvPr/>
        </p:nvSpPr>
        <p:spPr>
          <a:xfrm>
            <a:off x="1611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219" name="Google Shape;219;p34"/>
          <p:cNvSpPr txBox="1"/>
          <p:nvPr/>
        </p:nvSpPr>
        <p:spPr>
          <a:xfrm>
            <a:off x="161025" y="142151"/>
            <a:ext cx="8823300" cy="569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400" dirty="0">
                <a:solidFill>
                  <a:srgbClr val="FFFFFF"/>
                </a:solidFill>
              </a:rPr>
              <a:t>पृथ्वीको गुरुत्वबलको असरहरु</a:t>
            </a:r>
            <a:endParaRPr sz="2400" dirty="0">
              <a:solidFill>
                <a:srgbClr val="FFFFFF"/>
              </a:solidFill>
            </a:endParaRPr>
          </a:p>
        </p:txBody>
      </p:sp>
      <p:sp>
        <p:nvSpPr>
          <p:cNvPr id="220" name="Google Shape;220;p34"/>
          <p:cNvSpPr txBox="1"/>
          <p:nvPr/>
        </p:nvSpPr>
        <p:spPr>
          <a:xfrm>
            <a:off x="160350" y="891823"/>
            <a:ext cx="8823300" cy="4160472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ne-NP" sz="1800" dirty="0">
                <a:solidFill>
                  <a:srgbClr val="FFFFFF"/>
                </a:solidFill>
              </a:rPr>
              <a:t>गुरुत्वबलको कारणले नै पृथ्वीमा वायुमण्डल अडिएको छ नभए यो फुत्किएर अन्तरिक्षमा जाने थियो</a:t>
            </a:r>
            <a:endParaRPr sz="1800" dirty="0">
              <a:solidFill>
                <a:srgbClr val="FFFFFF"/>
              </a:solidFill>
            </a:endParaRPr>
          </a:p>
          <a:p>
            <a:pPr marL="457200" lvl="0" indent="-3556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ne-NP" sz="1800" dirty="0">
                <a:solidFill>
                  <a:srgbClr val="FFFFFF"/>
                </a:solidFill>
              </a:rPr>
              <a:t>पानी पर्ने हिउँ पर्ने आदि घटनाहरु गुरुत्वबलकै कारण सम्भव भएको हो</a:t>
            </a:r>
            <a:endParaRPr sz="1800" dirty="0">
              <a:solidFill>
                <a:srgbClr val="FFFFFF"/>
              </a:solidFill>
            </a:endParaRPr>
          </a:p>
          <a:p>
            <a:pPr marL="457200" lvl="0" indent="-3556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ne-NP" sz="1800" dirty="0">
                <a:solidFill>
                  <a:srgbClr val="FFFFFF"/>
                </a:solidFill>
              </a:rPr>
              <a:t>पृथ्वीमा हरेक वस्तुले आफ्नो तौल महसुस गर्ने कारण पनि गुरुत्वबल नै हो</a:t>
            </a:r>
            <a:endParaRPr sz="1800" dirty="0">
              <a:solidFill>
                <a:srgbClr val="FFFFFF"/>
              </a:solidFill>
            </a:endParaRPr>
          </a:p>
          <a:p>
            <a:pPr marL="457200" lvl="0" indent="-3556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ne-NP" sz="1800" dirty="0">
                <a:solidFill>
                  <a:srgbClr val="FFFFFF"/>
                </a:solidFill>
              </a:rPr>
              <a:t>आकाशतिर फालिएको वस्तु जमिनतिर खस्छ</a:t>
            </a:r>
            <a:endParaRPr sz="1800" dirty="0">
              <a:solidFill>
                <a:srgbClr val="FFFFFF"/>
              </a:solidFill>
            </a:endParaRPr>
          </a:p>
          <a:p>
            <a:pPr marL="457200" lvl="0" indent="-3556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Char char="●"/>
            </a:pPr>
            <a:r>
              <a:rPr lang="ne-NP" sz="1800" dirty="0">
                <a:solidFill>
                  <a:srgbClr val="FFFFFF"/>
                </a:solidFill>
              </a:rPr>
              <a:t>नदिहरु बहने, हावा चल्ने, घरहरु पुल पुलेसाहरु अडिने, हामी हिडन दौडन सक्ने पनि गुरुत्वबल भएकै कारणले हो</a:t>
            </a:r>
            <a:endParaRPr sz="1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5"/>
          <p:cNvSpPr txBox="1"/>
          <p:nvPr/>
        </p:nvSpPr>
        <p:spPr>
          <a:xfrm>
            <a:off x="1611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226" name="Google Shape;226;p35"/>
          <p:cNvSpPr txBox="1"/>
          <p:nvPr/>
        </p:nvSpPr>
        <p:spPr>
          <a:xfrm>
            <a:off x="161025" y="142150"/>
            <a:ext cx="8823300" cy="5013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400" dirty="0">
                <a:solidFill>
                  <a:srgbClr val="FFFFFF"/>
                </a:solidFill>
              </a:rPr>
              <a:t>तौल</a:t>
            </a:r>
            <a:r>
              <a:rPr lang="en" sz="2400" dirty="0">
                <a:solidFill>
                  <a:srgbClr val="FFFFFF"/>
                </a:solidFill>
              </a:rPr>
              <a:t> </a:t>
            </a:r>
            <a:endParaRPr sz="2400" dirty="0">
              <a:solidFill>
                <a:srgbClr val="FFFFFF"/>
              </a:solidFill>
            </a:endParaRPr>
          </a:p>
        </p:txBody>
      </p:sp>
      <p:sp>
        <p:nvSpPr>
          <p:cNvPr id="227" name="Google Shape;227;p35"/>
          <p:cNvSpPr txBox="1"/>
          <p:nvPr/>
        </p:nvSpPr>
        <p:spPr>
          <a:xfrm>
            <a:off x="320700" y="495817"/>
            <a:ext cx="8823300" cy="4500033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1800" dirty="0">
                <a:solidFill>
                  <a:srgbClr val="FFFFFF"/>
                </a:solidFill>
              </a:rPr>
              <a:t>कुनै वस्तुको तौल भनेको सो वस्तुलाई आकाशीय वस्तुले आफ्नो केन्द्रतिर तान्न लगाएको गुरुन्वबलको मात्रा हो।</a:t>
            </a:r>
            <a:endParaRPr sz="18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1800" dirty="0">
                <a:solidFill>
                  <a:srgbClr val="FFFFFF"/>
                </a:solidFill>
              </a:rPr>
              <a:t>पृथ्वीमा युदिकाको तौल भन्नाले पृथ्वीले युदिकालाई आफ्नो केन्द्रतिर तान्न लगाइरहेको गुरुत्वबलको मात्रा हो।</a:t>
            </a:r>
            <a:endParaRPr sz="18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1800" dirty="0">
                <a:solidFill>
                  <a:srgbClr val="FFFFFF"/>
                </a:solidFill>
              </a:rPr>
              <a:t>पंगालीजीको चन्द्रमामा तौल भन्नाले चन्द्रमाले पंगालीजीलाई आफ्नो केन्द्रतिर तान्न लगाइरहेको गुरुत्बलको मात्रा हो।</a:t>
            </a: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1800" dirty="0">
                <a:solidFill>
                  <a:srgbClr val="FFFFFF"/>
                </a:solidFill>
              </a:rPr>
              <a:t>तौल उल्लेख गर्दा अनिवार्य ठाउँ भन्नुपर्छ। तौल मात्रै भन्नुहुदैन। पृथ्वीमा तौल, ध्रुवमा तौल, सगरमाथको टुप्पोमा तौल आदि भन्नुपर्छ।</a:t>
            </a:r>
            <a:endParaRPr sz="18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6"/>
          <p:cNvSpPr txBox="1"/>
          <p:nvPr/>
        </p:nvSpPr>
        <p:spPr>
          <a:xfrm>
            <a:off x="1611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234" name="Google Shape;234;p36"/>
          <p:cNvSpPr txBox="1"/>
          <p:nvPr/>
        </p:nvSpPr>
        <p:spPr>
          <a:xfrm>
            <a:off x="161150" y="142150"/>
            <a:ext cx="8823300" cy="48456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just">
              <a:lnSpc>
                <a:spcPct val="150000"/>
              </a:lnSpc>
            </a:pPr>
            <a:r>
              <a:rPr lang="ne-NP" sz="2000" dirty="0">
                <a:solidFill>
                  <a:srgbClr val="FFFFFF"/>
                </a:solidFill>
              </a:rPr>
              <a:t>खासमा तौल र गुरुत्वबल एउटै कुरा हो। भनाइमा मात्रै फरक हो। यहाँ उदाहरणहरु अनुसार युदिकाको तौल/ पंगालीजीको तौल भनिन्छ भने युदिकामा लगाएको पृथ्वीको गुरुत्वबल तथा पंगालीजीमा लगाएको चन्द्रमाको गुरुत्वबल भन्ने गरिन्छ।</a:t>
            </a:r>
            <a:endParaRPr lang="en-US" sz="2000" dirty="0">
              <a:solidFill>
                <a:srgbClr val="FFFFFF"/>
              </a:solidFill>
            </a:endParaRPr>
          </a:p>
          <a:p>
            <a:pPr lvl="0" algn="just">
              <a:lnSpc>
                <a:spcPct val="115000"/>
              </a:lnSpc>
            </a:pPr>
            <a:r>
              <a:rPr lang="ne-NP" sz="2000" dirty="0">
                <a:solidFill>
                  <a:srgbClr val="FFFFFF"/>
                </a:solidFill>
              </a:rPr>
              <a:t>तर</a:t>
            </a:r>
            <a:r>
              <a:rPr lang="en-US" sz="2000" dirty="0">
                <a:solidFill>
                  <a:srgbClr val="FFFFFF"/>
                </a:solidFill>
              </a:rPr>
              <a:t>……….</a:t>
            </a:r>
          </a:p>
          <a:p>
            <a:pPr lvl="0" algn="just">
              <a:lnSpc>
                <a:spcPct val="150000"/>
              </a:lnSpc>
            </a:pPr>
            <a:r>
              <a:rPr lang="ne-NP" sz="2000" dirty="0">
                <a:solidFill>
                  <a:srgbClr val="FFFFFF"/>
                </a:solidFill>
              </a:rPr>
              <a:t>युदिकाको गुरुत्वबल/ पंगालीजीको गुरुत्वबल वा पृथ्वीको तौल/ चन्द्रमाको तौल कहिल्यै भनिन्न्।</a:t>
            </a:r>
            <a:endParaRPr lang="en-US" sz="2000" dirty="0">
              <a:solidFill>
                <a:srgbClr val="FFFFFF"/>
              </a:solidFill>
            </a:endParaRPr>
          </a:p>
          <a:p>
            <a:pPr marL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अव समय प्रश्नको:</a:t>
            </a:r>
          </a:p>
          <a:p>
            <a:pPr marL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कुनै वस्तुको तौललाई घटवढ गराउन सक्ने तत्वहरु के के हुन ? र ती तत्वहरुले कसरी घटवढ गराउँछन् ? लेख्नुहोस्।</a:t>
            </a:r>
            <a:endParaRPr sz="2000" dirty="0">
              <a:solidFill>
                <a:srgbClr val="FFFFFF"/>
              </a:solidFill>
            </a:endParaRPr>
          </a:p>
        </p:txBody>
      </p:sp>
      <p:sp>
        <p:nvSpPr>
          <p:cNvPr id="236" name="Google Shape;236;p36">
            <a:hlinkClick r:id="rId3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7"/>
          <p:cNvSpPr txBox="1"/>
          <p:nvPr/>
        </p:nvSpPr>
        <p:spPr>
          <a:xfrm>
            <a:off x="1611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242" name="Google Shape;242;p37"/>
          <p:cNvSpPr txBox="1"/>
          <p:nvPr/>
        </p:nvSpPr>
        <p:spPr>
          <a:xfrm>
            <a:off x="161025" y="142149"/>
            <a:ext cx="8823300" cy="893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1800" dirty="0">
                <a:solidFill>
                  <a:srgbClr val="FFFFFF"/>
                </a:solidFill>
              </a:rPr>
              <a:t>पृथ्वी भकुण्डो जस्तो गोलाकार नभइ सुन्तला जस्तो तल माथि थेप्चिएको हुन्छ। यस्तो आकारको कारणले अर्धब्यासलाई कसरी असर गर्ला? चित्र हेर्नुहोस् र केहि समय सोचेर भन्नुहोस्।</a:t>
            </a:r>
            <a:endParaRPr sz="1800" dirty="0">
              <a:solidFill>
                <a:srgbClr val="FFFFFF"/>
              </a:solidFill>
            </a:endParaRPr>
          </a:p>
        </p:txBody>
      </p:sp>
      <p:sp>
        <p:nvSpPr>
          <p:cNvPr id="243" name="Google Shape;243;p37"/>
          <p:cNvSpPr txBox="1"/>
          <p:nvPr/>
        </p:nvSpPr>
        <p:spPr>
          <a:xfrm>
            <a:off x="161150" y="1208350"/>
            <a:ext cx="8823300" cy="37794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</a:endParaRPr>
          </a:p>
        </p:txBody>
      </p:sp>
      <p:sp>
        <p:nvSpPr>
          <p:cNvPr id="245" name="Google Shape;245;p37">
            <a:hlinkClick r:id="rId3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EF96FDD-18DC-4C87-8D6D-03BCF67FB538}"/>
              </a:ext>
            </a:extLst>
          </p:cNvPr>
          <p:cNvGrpSpPr/>
          <p:nvPr/>
        </p:nvGrpSpPr>
        <p:grpSpPr>
          <a:xfrm>
            <a:off x="3156175" y="1208350"/>
            <a:ext cx="5828275" cy="3591175"/>
            <a:chOff x="3156175" y="1208350"/>
            <a:chExt cx="5828275" cy="3591175"/>
          </a:xfrm>
        </p:grpSpPr>
        <p:pic>
          <p:nvPicPr>
            <p:cNvPr id="246" name="Google Shape;246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156175" y="1208350"/>
              <a:ext cx="5828275" cy="3591175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</p:pic>
        <p:sp>
          <p:nvSpPr>
            <p:cNvPr id="247" name="Google Shape;247;p37"/>
            <p:cNvSpPr/>
            <p:nvPr/>
          </p:nvSpPr>
          <p:spPr>
            <a:xfrm>
              <a:off x="3948219" y="2949113"/>
              <a:ext cx="4077175" cy="31375"/>
            </a:xfrm>
            <a:custGeom>
              <a:avLst/>
              <a:gdLst/>
              <a:ahLst/>
              <a:cxnLst/>
              <a:rect l="l" t="t" r="r" b="b"/>
              <a:pathLst>
                <a:path w="163087" h="1255" extrusionOk="0">
                  <a:moveTo>
                    <a:pt x="0" y="0"/>
                  </a:moveTo>
                  <a:cubicBezTo>
                    <a:pt x="0" y="0"/>
                    <a:pt x="163087" y="1255"/>
                    <a:pt x="163087" y="1255"/>
                  </a:cubicBezTo>
                  <a:cubicBezTo>
                    <a:pt x="163087" y="1255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lt2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248" name="Google Shape;248;p37"/>
            <p:cNvSpPr/>
            <p:nvPr/>
          </p:nvSpPr>
          <p:spPr>
            <a:xfrm>
              <a:off x="5943538" y="2855000"/>
              <a:ext cx="156900" cy="219600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49" name="Google Shape;249;p37"/>
            <p:cNvCxnSpPr/>
            <p:nvPr/>
          </p:nvCxnSpPr>
          <p:spPr>
            <a:xfrm>
              <a:off x="6023408" y="2996017"/>
              <a:ext cx="0" cy="15051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" grpId="0"/>
      <p:bldP spid="24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8"/>
          <p:cNvSpPr txBox="1"/>
          <p:nvPr/>
        </p:nvSpPr>
        <p:spPr>
          <a:xfrm>
            <a:off x="1611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</a:endParaRPr>
          </a:p>
        </p:txBody>
      </p:sp>
      <p:sp>
        <p:nvSpPr>
          <p:cNvPr id="255" name="Google Shape;255;p38"/>
          <p:cNvSpPr txBox="1"/>
          <p:nvPr/>
        </p:nvSpPr>
        <p:spPr>
          <a:xfrm>
            <a:off x="160350" y="1012622"/>
            <a:ext cx="8823300" cy="1299858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पृथ्वीको भुमध्यरेखिय क्षेत्रमा भन्दा ध्रुवीय क्षेत्रमा गुरुत्वबलको मान वढी हुन्छ। कसरी ? पुष्टि गर्न प्रयास गर्नुहोस।</a:t>
            </a:r>
            <a:endParaRPr sz="2000" dirty="0">
              <a:solidFill>
                <a:srgbClr val="FFFFFF"/>
              </a:solidFill>
            </a:endParaRPr>
          </a:p>
        </p:txBody>
      </p:sp>
      <p:sp>
        <p:nvSpPr>
          <p:cNvPr id="256" name="Google Shape;256;p38"/>
          <p:cNvSpPr txBox="1"/>
          <p:nvPr/>
        </p:nvSpPr>
        <p:spPr>
          <a:xfrm>
            <a:off x="161025" y="142150"/>
            <a:ext cx="8823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पृथ्वीको सुन्तला आकारको कारणले पृथ्वीको विभिन्न ठाउँमा हुने गुरुत्वबलको परिवर्तन</a:t>
            </a:r>
            <a:endParaRPr sz="2000" dirty="0">
              <a:solidFill>
                <a:srgbClr val="FFFFFF"/>
              </a:solidFill>
            </a:endParaRPr>
          </a:p>
        </p:txBody>
      </p:sp>
      <p:sp>
        <p:nvSpPr>
          <p:cNvPr id="258" name="Google Shape;258;p38">
            <a:hlinkClick r:id="rId3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256;p38">
            <a:extLst>
              <a:ext uri="{FF2B5EF4-FFF2-40B4-BE49-F238E27FC236}">
                <a16:creationId xmlns:a16="http://schemas.microsoft.com/office/drawing/2014/main" id="{0C6D50D0-8AEA-43C8-9C7F-A6CF82D0D5A6}"/>
              </a:ext>
            </a:extLst>
          </p:cNvPr>
          <p:cNvSpPr txBox="1"/>
          <p:nvPr/>
        </p:nvSpPr>
        <p:spPr>
          <a:xfrm>
            <a:off x="177380" y="2472441"/>
            <a:ext cx="880547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पृथ्वीको सतहमा भएको उचाइको कारणले पृथ्वीको विभिन्न ठाउँमा हुने गुरुत्वबलको परिवर्तन</a:t>
            </a:r>
            <a:endParaRPr sz="2000" dirty="0">
              <a:solidFill>
                <a:srgbClr val="FFFFFF"/>
              </a:solidFill>
            </a:endParaRPr>
          </a:p>
        </p:txBody>
      </p:sp>
      <p:sp>
        <p:nvSpPr>
          <p:cNvPr id="7" name="Google Shape;255;p38">
            <a:extLst>
              <a:ext uri="{FF2B5EF4-FFF2-40B4-BE49-F238E27FC236}">
                <a16:creationId xmlns:a16="http://schemas.microsoft.com/office/drawing/2014/main" id="{82D588C4-9F4C-49BC-9F9A-49F56DC1ED13}"/>
              </a:ext>
            </a:extLst>
          </p:cNvPr>
          <p:cNvSpPr txBox="1"/>
          <p:nvPr/>
        </p:nvSpPr>
        <p:spPr>
          <a:xfrm>
            <a:off x="177380" y="3598128"/>
            <a:ext cx="8823300" cy="1299858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पहाडको टुप्पोमा भन्दा फेदमा गुरुत्वबलको मान वढी हुन्छ। कसरी ? पुष्टि गर्न प्रयास गर्नुहोस।</a:t>
            </a:r>
            <a:endParaRPr sz="2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5" grpId="0" animBg="1"/>
      <p:bldP spid="256" grpId="0"/>
      <p:bldP spid="6" grpId="0"/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0"/>
          <p:cNvSpPr txBox="1"/>
          <p:nvPr/>
        </p:nvSpPr>
        <p:spPr>
          <a:xfrm>
            <a:off x="1611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273" name="Google Shape;273;p40"/>
          <p:cNvSpPr txBox="1"/>
          <p:nvPr/>
        </p:nvSpPr>
        <p:spPr>
          <a:xfrm>
            <a:off x="1595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कुनै वस्तुलाई उचाइबाट सतहतिर खसाल्यो भने शुरुमा सो वस्तु विस्तारै खस्छ र पछि छिटो छिटो खस्दै जान्छ। जति समय वित्दैजान्छ, त्यति त्यति उक्त वस्तुको गति वढदै जान्छ। यस्तो किन हुन्छ </a:t>
            </a:r>
            <a:r>
              <a:rPr lang="en" sz="2000" dirty="0">
                <a:solidFill>
                  <a:srgbClr val="FFFFFF"/>
                </a:solidFill>
              </a:rPr>
              <a:t>? </a:t>
            </a:r>
            <a:r>
              <a:rPr lang="ne-NP" sz="2000" dirty="0">
                <a:solidFill>
                  <a:srgbClr val="FFFFFF"/>
                </a:solidFill>
              </a:rPr>
              <a:t>कारण के होला </a:t>
            </a:r>
            <a:r>
              <a:rPr lang="en" sz="2000" dirty="0">
                <a:solidFill>
                  <a:srgbClr val="FFFFFF"/>
                </a:solidFill>
              </a:rPr>
              <a:t>? …………..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उचाइदेखि खसालेको वस्तुलाई गुरुत्वबलले तलतिर तान्छ। हामीलाई कक्षा ९ मै थाहा छ कि न्युटनको चालसम्बन्धी दोश्रो नियमअनुसार कुनै वस्तुमा बल लगायो भने उक्त वस्तुको गति परिवर्तन हुन्छ अर्थात उक्त वस्तुमा प्रवेग उत्पन्न हुन्छ।</a:t>
            </a: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यदि यसरी लाग्ने बल गुरुत्वबल भएमा उत्पन्न हुने प्रवेगलाई गुरुत्वप्रवेग भनिन्छ।</a:t>
            </a:r>
            <a:endParaRPr sz="20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1"/>
          <p:cNvSpPr txBox="1"/>
          <p:nvPr/>
        </p:nvSpPr>
        <p:spPr>
          <a:xfrm>
            <a:off x="1611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279" name="Google Shape;279;p41"/>
          <p:cNvSpPr txBox="1"/>
          <p:nvPr/>
        </p:nvSpPr>
        <p:spPr>
          <a:xfrm>
            <a:off x="161150" y="14490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 गुरुत्वप्रवेग भन्नाले स्वतन्त्र रुपमा सतहतिर खसिरहेको वस्तुमा उत्पन्न हुने प्रवेग हो।</a:t>
            </a:r>
          </a:p>
          <a:p>
            <a:pPr marL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chemeClr val="lt1"/>
                </a:solidFill>
              </a:rPr>
              <a:t>हामीलाई थाहा छ।                                              </a:t>
            </a:r>
          </a:p>
          <a:p>
            <a:pPr marL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               </a:t>
            </a:r>
            <a:r>
              <a:rPr lang="en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</a:t>
            </a:r>
            <a:r>
              <a:rPr lang="ne-NP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ne-NP" sz="2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                  </a:t>
            </a:r>
            <a:r>
              <a:rPr lang="en-US" sz="2000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(F or W =mg)</a:t>
            </a:r>
            <a:endParaRPr lang="en-US" sz="2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                                                                                                                                   </a:t>
            </a:r>
            <a:endParaRPr sz="20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0" name="Google Shape;280;p41" descr="{&quot;id&quot;:&quot;10&quot;,&quot;code&quot;:&quot;\\begin{align*}\n{W}&amp;={\\frac{GMm}{R^{2}}}\\\\\n{mg}&amp;={\\frac{GMm}{R^{2}}}\\\\\n{g}&amp;={\\frac{GM}{R^{2}}}\t\n\\end{align*}&quot;,&quot;font&quot;:{&quot;size&quot;:20.00000067558338,&quot;family&quot;:&quot;Arial&quot;,&quot;color&quot;:&quot;#FFFFFF&quot;},&quot;type&quot;:&quot;align*&quot;,&quot;ts&quot;:1594738889035,&quot;cs&quot;:&quot;MkFmaT/F2OpWXtlSszXc8w==&quot;,&quot;size&quot;:{&quot;width&quot;:182.403159704734,&quot;height&quot;:217.89782862024984}}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6397" y="1978626"/>
            <a:ext cx="1895603" cy="2264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2"/>
          <p:cNvSpPr txBox="1"/>
          <p:nvPr/>
        </p:nvSpPr>
        <p:spPr>
          <a:xfrm>
            <a:off x="1611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286" name="Google Shape;286;p42"/>
          <p:cNvSpPr txBox="1"/>
          <p:nvPr/>
        </p:nvSpPr>
        <p:spPr>
          <a:xfrm>
            <a:off x="161150" y="156628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कुनै निश्चित आकाशीय वस्तु </a:t>
            </a:r>
            <a:r>
              <a:rPr lang="en" sz="2000" dirty="0">
                <a:solidFill>
                  <a:srgbClr val="FFFFFF"/>
                </a:solidFill>
              </a:rPr>
              <a:t>(</a:t>
            </a:r>
            <a:r>
              <a:rPr lang="ne-NP" sz="2000" dirty="0">
                <a:solidFill>
                  <a:srgbClr val="FFFFFF"/>
                </a:solidFill>
              </a:rPr>
              <a:t>मानौं पृथ्वी</a:t>
            </a:r>
            <a:r>
              <a:rPr lang="en" sz="2000" dirty="0">
                <a:solidFill>
                  <a:srgbClr val="FFFFFF"/>
                </a:solidFill>
              </a:rPr>
              <a:t>)</a:t>
            </a:r>
            <a:r>
              <a:rPr lang="ne-NP" sz="2000" dirty="0">
                <a:solidFill>
                  <a:srgbClr val="FFFFFF"/>
                </a:solidFill>
              </a:rPr>
              <a:t> भएमा</a:t>
            </a:r>
            <a:r>
              <a:rPr lang="en" sz="2000" dirty="0">
                <a:solidFill>
                  <a:srgbClr val="FFFFFF"/>
                </a:solidFill>
              </a:rPr>
              <a:t>, M ( </a:t>
            </a:r>
            <a:r>
              <a:rPr lang="ne-NP" sz="2000" dirty="0">
                <a:solidFill>
                  <a:srgbClr val="FFFFFF"/>
                </a:solidFill>
              </a:rPr>
              <a:t>पिण्ड </a:t>
            </a:r>
            <a:r>
              <a:rPr lang="en" sz="2000" dirty="0">
                <a:solidFill>
                  <a:srgbClr val="FFFFFF"/>
                </a:solidFill>
              </a:rPr>
              <a:t>) </a:t>
            </a:r>
            <a:r>
              <a:rPr lang="ne-NP" sz="2000" dirty="0">
                <a:solidFill>
                  <a:srgbClr val="FFFFFF"/>
                </a:solidFill>
              </a:rPr>
              <a:t>स्थिर हुन्छ। </a:t>
            </a:r>
            <a:r>
              <a:rPr lang="en" sz="2000" dirty="0">
                <a:solidFill>
                  <a:srgbClr val="FFFFFF"/>
                </a:solidFill>
              </a:rPr>
              <a:t>G </a:t>
            </a:r>
            <a:r>
              <a:rPr lang="ne-NP" sz="2000" dirty="0">
                <a:solidFill>
                  <a:srgbClr val="FFFFFF"/>
                </a:solidFill>
              </a:rPr>
              <a:t>आफैमा अचर राशी हो। त्यसैले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माथिको सम्बन्धबाट के निष्कर्ष निकाल्न सकिन्छ, सोच्नुहोस् र लेख्नुहोस्।</a:t>
            </a:r>
          </a:p>
          <a:p>
            <a:pPr lvl="0">
              <a:lnSpc>
                <a:spcPct val="200000"/>
              </a:lnSpc>
            </a:pPr>
            <a:r>
              <a:rPr lang="ne-NP" sz="2000" dirty="0">
                <a:solidFill>
                  <a:srgbClr val="FFFFFF"/>
                </a:solidFill>
              </a:rPr>
              <a:t>गुरुत्वप्रवेगलाई प्रभाव पार्ने कारक तत्वहरु के के होलान र तिनीहरुले कसरी प्रभाव पार्न सक्छन ? लेख्ने प्रयास गर्नुहोस। जव कि गुरुत्वप्रवेगको सुत्र </a:t>
            </a:r>
            <a:r>
              <a:rPr lang="en" sz="2000" dirty="0">
                <a:solidFill>
                  <a:srgbClr val="FFFFFF"/>
                </a:solidFill>
              </a:rPr>
              <a:t>g = GM/R</a:t>
            </a:r>
            <a:r>
              <a:rPr lang="en" sz="2000" baseline="30000" dirty="0">
                <a:solidFill>
                  <a:srgbClr val="FFFFFF"/>
                </a:solidFill>
              </a:rPr>
              <a:t>2</a:t>
            </a:r>
            <a:r>
              <a:rPr lang="ne-NP" sz="2000" baseline="-25000" dirty="0">
                <a:solidFill>
                  <a:srgbClr val="FFFFFF"/>
                </a:solidFill>
              </a:rPr>
              <a:t> </a:t>
            </a:r>
            <a:r>
              <a:rPr lang="ne-NP" sz="2000" dirty="0">
                <a:solidFill>
                  <a:srgbClr val="FFFFFF"/>
                </a:solidFill>
              </a:rPr>
              <a:t> हुन्छ।</a:t>
            </a:r>
            <a:endParaRPr sz="2000" dirty="0">
              <a:solidFill>
                <a:srgbClr val="FFFFFF"/>
              </a:solidFill>
            </a:endParaRPr>
          </a:p>
        </p:txBody>
      </p:sp>
      <p:pic>
        <p:nvPicPr>
          <p:cNvPr id="287" name="Google Shape;287;p42" descr="{&quot;id&quot;:&quot;11&quot;,&quot;code&quot;:&quot;$g\\alpha\\frac{1}{R^{2}}$&quot;,&quot;font&quot;:{&quot;size&quot;:20,&quot;family&quot;:&quot;Arial&quot;,&quot;color&quot;:&quot;#FFFFFF&quot;},&quot;type&quot;:&quot;$&quot;,&quot;ts&quot;:1594739977372,&quot;cs&quot;:&quot;8IYI6wpQGoxlpEJ83wDA0A==&quot;,&quot;size&quot;:{&quot;width&quot;:73.72160433070869,&quot;height&quot;:39.318188976377954}}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1467" y="1731803"/>
            <a:ext cx="936264" cy="499341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42">
            <a:hlinkClick r:id="rId4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5"/>
          <p:cNvSpPr txBox="1"/>
          <p:nvPr/>
        </p:nvSpPr>
        <p:spPr>
          <a:xfrm>
            <a:off x="1611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311" name="Google Shape;311;p45"/>
          <p:cNvSpPr txBox="1"/>
          <p:nvPr/>
        </p:nvSpPr>
        <p:spPr>
          <a:xfrm>
            <a:off x="161150" y="877159"/>
            <a:ext cx="8823300" cy="3965774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पृथ्वी पुर्ण गोलाकार छैन। यो ध्रुवतिर थेप्चिएको र भुमध्यरेखातिर फुकेको छ जसले गर्दा ध्रुवीय अर्धव्यास कम र भुमध्यरेखिय अर्धव्यास बढि छ।</a:t>
            </a:r>
            <a:endParaRPr lang="en" sz="2000" dirty="0">
              <a:solidFill>
                <a:srgbClr val="FFFFFF"/>
              </a:solidFill>
            </a:endParaRPr>
          </a:p>
          <a:p>
            <a:pPr marL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गुरुत्वप्रवेग पृथ्वीको अर्धव्यासको वर्गसंग व्युत्क्रमानुपातिक हुन्छ त्यसकारण ध्रुवीय क्षेत्रमा  गुरुत्वप्रवेगको मान बढि र भुमध्यरेखिय क्षेत्रमा गुरुत्वप्रवेगको मान कम हुन्छ।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पृथ्वीको सतहमा उचाइ बढेमा केन्द्रदेखिको दुरी (अर्थात अर्धव्यास + उचाइ ) बढि हुन जान्छ र गुरुत्वप्रवेगको मान घट्छ।</a:t>
            </a:r>
            <a:endParaRPr sz="2000" dirty="0">
              <a:solidFill>
                <a:srgbClr val="FFFFFF"/>
              </a:solidFill>
            </a:endParaRPr>
          </a:p>
        </p:txBody>
      </p:sp>
      <p:sp>
        <p:nvSpPr>
          <p:cNvPr id="312" name="Google Shape;312;p45"/>
          <p:cNvSpPr txBox="1"/>
          <p:nvPr/>
        </p:nvSpPr>
        <p:spPr>
          <a:xfrm>
            <a:off x="161025" y="142150"/>
            <a:ext cx="8823300" cy="735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पृथ्वीको सतहमा गुरुत्वप्रवेगको विचरण (घटबढ)</a:t>
            </a:r>
            <a:endParaRPr sz="2000" dirty="0">
              <a:solidFill>
                <a:srgbClr val="FFFFFF"/>
              </a:solidFill>
            </a:endParaRPr>
          </a:p>
        </p:txBody>
      </p:sp>
      <p:sp>
        <p:nvSpPr>
          <p:cNvPr id="313" name="Google Shape;313;p45">
            <a:hlinkClick r:id="rId3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6"/>
          <p:cNvSpPr txBox="1"/>
          <p:nvPr/>
        </p:nvSpPr>
        <p:spPr>
          <a:xfrm>
            <a:off x="1611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319" name="Google Shape;319;p46"/>
          <p:cNvSpPr txBox="1"/>
          <p:nvPr/>
        </p:nvSpPr>
        <p:spPr>
          <a:xfrm>
            <a:off x="161150" y="1340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उचाइमा गुरुत्वप्रवेग</a:t>
            </a:r>
            <a:r>
              <a:rPr lang="en" sz="2000" dirty="0">
                <a:solidFill>
                  <a:srgbClr val="FFFFFF"/>
                </a:solidFill>
              </a:rPr>
              <a:t>,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पृथ्वीको ध्रुवमा गुरुत्वप्रवेग </a:t>
            </a:r>
            <a:r>
              <a:rPr lang="en" sz="2000" dirty="0">
                <a:solidFill>
                  <a:srgbClr val="FFFFFF"/>
                </a:solidFill>
              </a:rPr>
              <a:t>= 9.83 m/s</a:t>
            </a:r>
            <a:r>
              <a:rPr lang="en" sz="2000" baseline="30000" dirty="0">
                <a:solidFill>
                  <a:srgbClr val="FFFFFF"/>
                </a:solidFill>
              </a:rPr>
              <a:t>2</a:t>
            </a:r>
            <a:endParaRPr sz="2000" dirty="0">
              <a:solidFill>
                <a:srgbClr val="FFFFFF"/>
              </a:solidFill>
            </a:endParaRPr>
          </a:p>
          <a:p>
            <a:pPr lvl="0">
              <a:lnSpc>
                <a:spcPct val="200000"/>
              </a:lnSpc>
            </a:pPr>
            <a:r>
              <a:rPr lang="ne-NP" sz="2000" dirty="0">
                <a:solidFill>
                  <a:srgbClr val="FFFFFF"/>
                </a:solidFill>
              </a:rPr>
              <a:t>पृथ्वीको भुमध्यमा गुरुत्वप्रवेग </a:t>
            </a:r>
            <a:r>
              <a:rPr lang="en" sz="2000" dirty="0">
                <a:solidFill>
                  <a:srgbClr val="FFFFFF"/>
                </a:solidFill>
              </a:rPr>
              <a:t>= 9.78 m/s</a:t>
            </a:r>
            <a:r>
              <a:rPr lang="en" sz="2000" baseline="30000" dirty="0">
                <a:solidFill>
                  <a:srgbClr val="FFFFFF"/>
                </a:solidFill>
              </a:rPr>
              <a:t>2</a:t>
            </a:r>
            <a:endParaRPr sz="2000" dirty="0">
              <a:solidFill>
                <a:srgbClr val="FFFFFF"/>
              </a:solidFill>
            </a:endParaRPr>
          </a:p>
          <a:p>
            <a:pPr lvl="0">
              <a:lnSpc>
                <a:spcPct val="200000"/>
              </a:lnSpc>
            </a:pPr>
            <a:r>
              <a:rPr lang="ne-NP" sz="2000" dirty="0">
                <a:solidFill>
                  <a:srgbClr val="FFFFFF"/>
                </a:solidFill>
              </a:rPr>
              <a:t>पृथ्वीको सतहमा गुरुत्वप्रवेग (औसत ) </a:t>
            </a:r>
            <a:r>
              <a:rPr lang="en" sz="2000" dirty="0">
                <a:solidFill>
                  <a:schemeClr val="lt1"/>
                </a:solidFill>
              </a:rPr>
              <a:t>= 9.8 m/s</a:t>
            </a:r>
            <a:r>
              <a:rPr lang="en" sz="2000" baseline="30000" dirty="0">
                <a:solidFill>
                  <a:schemeClr val="lt1"/>
                </a:solidFill>
              </a:rPr>
              <a:t>2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e-NP" sz="2000" dirty="0">
                <a:solidFill>
                  <a:schemeClr val="lt1"/>
                </a:solidFill>
              </a:rPr>
              <a:t>चन्द्रमाको सतहमा गुरुत्वप्रवेग </a:t>
            </a:r>
            <a:r>
              <a:rPr lang="en" sz="2000" dirty="0">
                <a:solidFill>
                  <a:schemeClr val="lt1"/>
                </a:solidFill>
              </a:rPr>
              <a:t>= 1.67 m/s</a:t>
            </a:r>
            <a:r>
              <a:rPr lang="en" sz="2000" baseline="30000" dirty="0">
                <a:solidFill>
                  <a:schemeClr val="lt1"/>
                </a:solidFill>
              </a:rPr>
              <a:t>2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e-NP" sz="2000" dirty="0">
                <a:solidFill>
                  <a:schemeClr val="lt1"/>
                </a:solidFill>
              </a:rPr>
              <a:t>बृहस्पतीको सतहमा गुरुत्वप्रवेग </a:t>
            </a:r>
            <a:r>
              <a:rPr lang="en" sz="2000" dirty="0">
                <a:solidFill>
                  <a:schemeClr val="lt1"/>
                </a:solidFill>
              </a:rPr>
              <a:t>= 25 m/s</a:t>
            </a:r>
            <a:r>
              <a:rPr lang="en" sz="2000" baseline="30000" dirty="0">
                <a:solidFill>
                  <a:schemeClr val="lt1"/>
                </a:solidFill>
              </a:rPr>
              <a:t>2</a:t>
            </a: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chemeClr val="lt1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</a:endParaRPr>
          </a:p>
        </p:txBody>
      </p:sp>
      <p:sp>
        <p:nvSpPr>
          <p:cNvPr id="320" name="Google Shape;320;p46">
            <a:hlinkClick r:id="rId3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1" name="Google Shape;321;p46" descr="{&quot;id&quot;:&quot;12&quot;,&quot;code&quot;:&quot;$g=\\frac{GM}{\\left(R+h\\right)^{2}}$&quot;,&quot;font&quot;:{&quot;size&quot;:17.999999396830322,&quot;family&quot;:&quot;Arial&quot;,&quot;color&quot;:&quot;black&quot;},&quot;type&quot;:&quot;$&quot;,&quot;ts&quot;:1594741320511,&quot;cs&quot;:&quot;WZZJQ1bNBEYMmskVmbIeXg==&quot;,&quot;size&quot;:{&quot;width&quot;:128.94880670262134,&quot;height&quot;:43.93811191348579}}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9198" y="898475"/>
            <a:ext cx="1637650" cy="558014"/>
          </a:xfrm>
          <a:prstGeom prst="rect">
            <a:avLst/>
          </a:prstGeom>
          <a:noFill/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pic>
    </p:spTree>
    <p:extLst>
      <p:ext uri="{BB962C8B-B14F-4D97-AF65-F5344CB8AC3E}">
        <p14:creationId xmlns:p14="http://schemas.microsoft.com/office/powerpoint/2010/main" val="25440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6"/>
          <p:cNvSpPr txBox="1"/>
          <p:nvPr/>
        </p:nvSpPr>
        <p:spPr>
          <a:xfrm>
            <a:off x="1611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9" name="Google Shape;319;p46"/>
              <p:cNvSpPr txBox="1"/>
              <p:nvPr/>
            </p:nvSpPr>
            <p:spPr>
              <a:xfrm>
                <a:off x="161150" y="134050"/>
                <a:ext cx="8823300" cy="4853700"/>
              </a:xfrm>
              <a:prstGeom prst="rect">
                <a:avLst/>
              </a:prstGeom>
              <a:solidFill>
                <a:srgbClr val="3C78D8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lvl="0" indent="0" algn="just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ne-NP" sz="2000" dirty="0">
                    <a:solidFill>
                      <a:srgbClr val="FFFFFF"/>
                    </a:solidFill>
                  </a:rPr>
                  <a:t>गणितीय समस्या </a:t>
                </a:r>
                <a:r>
                  <a:rPr lang="en-US" sz="2000" dirty="0">
                    <a:solidFill>
                      <a:srgbClr val="FFFFFF"/>
                    </a:solidFill>
                  </a:rPr>
                  <a:t>: </a:t>
                </a:r>
                <a:r>
                  <a:rPr lang="ne-NP" sz="2000" dirty="0">
                    <a:solidFill>
                      <a:srgbClr val="FFFFFF"/>
                    </a:solidFill>
                  </a:rPr>
                  <a:t>पृथ्वीको पिण्ड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 b="0" i="1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b="0" i="1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97</m:t>
                    </m:r>
                    <m:r>
                      <a:rPr lang="en-US" sz="2000" b="0" i="1" smtClean="0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24</m:t>
                        </m:r>
                      </m:sup>
                    </m:sSup>
                  </m:oMath>
                </a14:m>
                <a:r>
                  <a:rPr lang="en-US" sz="2000" dirty="0">
                    <a:solidFill>
                      <a:srgbClr val="FFFFFF"/>
                    </a:solidFill>
                  </a:rPr>
                  <a:t> Kg </a:t>
                </a:r>
                <a:r>
                  <a:rPr lang="ne-NP" sz="2000" dirty="0">
                    <a:solidFill>
                      <a:srgbClr val="FFFFFF"/>
                    </a:solidFill>
                  </a:rPr>
                  <a:t>र अर्धव्यास </a:t>
                </a:r>
                <a:r>
                  <a:rPr lang="en-US" sz="2000" dirty="0">
                    <a:solidFill>
                      <a:srgbClr val="FFFFFF"/>
                    </a:solidFill>
                  </a:rPr>
                  <a:t> 6371 Km</a:t>
                </a:r>
                <a:r>
                  <a:rPr lang="ne-NP" sz="2000" dirty="0">
                    <a:solidFill>
                      <a:srgbClr val="FFFFFF"/>
                    </a:solidFill>
                  </a:rPr>
                  <a:t> छ। पृथ्वीको सतहदेखि </a:t>
                </a:r>
                <a:r>
                  <a:rPr lang="en-US" sz="2000" dirty="0">
                    <a:solidFill>
                      <a:srgbClr val="FFFFFF"/>
                    </a:solidFill>
                  </a:rPr>
                  <a:t>400 Km </a:t>
                </a:r>
                <a:r>
                  <a:rPr lang="ne-NP" sz="2000" dirty="0">
                    <a:solidFill>
                      <a:srgbClr val="FFFFFF"/>
                    </a:solidFill>
                  </a:rPr>
                  <a:t>उचाइमा रहेको अन्तरिक्ष केन्द्रमा गुरुत्वप्रवेगको मान कति हुन्छ ? हिसाव गर्नुहोस्।</a:t>
                </a:r>
              </a:p>
              <a:p>
                <a:pPr marL="0" lvl="0" indent="0" algn="just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2000" dirty="0">
                    <a:solidFill>
                      <a:srgbClr val="FFFFFF"/>
                    </a:solidFill>
                  </a:rPr>
                  <a:t>Given,</a:t>
                </a:r>
              </a:p>
              <a:p>
                <a:pPr lvl="0" algn="just">
                  <a:lnSpc>
                    <a:spcPct val="200000"/>
                  </a:lnSpc>
                </a:pPr>
                <a:r>
                  <a:rPr lang="en-US" sz="2000" dirty="0">
                    <a:solidFill>
                      <a:srgbClr val="FFFFFF"/>
                    </a:solidFill>
                  </a:rPr>
                  <a:t>M =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US" sz="200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US" sz="2000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97</m:t>
                    </m:r>
                    <m:r>
                      <a:rPr lang="en-US" sz="2000" i="1">
                        <a:solidFill>
                          <a:srgbClr val="FFFF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200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00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24</m:t>
                        </m:r>
                      </m:sup>
                    </m:sSup>
                  </m:oMath>
                </a14:m>
                <a:endParaRPr lang="en-US" sz="2000" dirty="0">
                  <a:solidFill>
                    <a:srgbClr val="FFFFFF"/>
                  </a:solidFill>
                </a:endParaRPr>
              </a:p>
              <a:p>
                <a:pPr lvl="0" algn="just">
                  <a:lnSpc>
                    <a:spcPct val="200000"/>
                  </a:lnSpc>
                </a:pPr>
                <a:r>
                  <a:rPr lang="en-US" sz="2000" dirty="0">
                    <a:solidFill>
                      <a:srgbClr val="FFFFFF"/>
                    </a:solidFill>
                  </a:rPr>
                  <a:t>R = 6371 Km = 6371x1000 m = 6371000 m</a:t>
                </a:r>
              </a:p>
              <a:p>
                <a:pPr lvl="0" algn="just">
                  <a:lnSpc>
                    <a:spcPct val="200000"/>
                  </a:lnSpc>
                </a:pPr>
                <a:r>
                  <a:rPr lang="en-US" sz="2000" dirty="0">
                    <a:solidFill>
                      <a:srgbClr val="FFFFFF"/>
                    </a:solidFill>
                  </a:rPr>
                  <a:t>h = 400 Km = 400x1000 m = 400000 m</a:t>
                </a:r>
              </a:p>
              <a:p>
                <a:pPr lvl="0" algn="just">
                  <a:lnSpc>
                    <a:spcPct val="200000"/>
                  </a:lnSpc>
                </a:pPr>
                <a:r>
                  <a:rPr lang="en-US" sz="2000" dirty="0">
                    <a:solidFill>
                      <a:srgbClr val="FFFFFF"/>
                    </a:solidFill>
                  </a:rPr>
                  <a:t>g</a:t>
                </a:r>
                <a:r>
                  <a:rPr lang="en-US" sz="2000" baseline="-25000" dirty="0">
                    <a:solidFill>
                      <a:srgbClr val="FFFFFF"/>
                    </a:solidFill>
                  </a:rPr>
                  <a:t>1 </a:t>
                </a:r>
                <a:r>
                  <a:rPr lang="en-US" sz="2000" dirty="0">
                    <a:solidFill>
                      <a:srgbClr val="FFFFFF"/>
                    </a:solidFill>
                  </a:rPr>
                  <a:t>= ?</a:t>
                </a:r>
              </a:p>
              <a:p>
                <a:pPr marL="0" lvl="0" indent="0" algn="just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en-US" sz="2000" dirty="0">
                  <a:solidFill>
                    <a:schemeClr val="lt1"/>
                  </a:solidFill>
                </a:endParaRPr>
              </a:p>
              <a:p>
                <a:pPr marL="0" lvl="0" indent="0" algn="just" rtl="0">
                  <a:lnSpc>
                    <a:spcPct val="2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000" dirty="0">
                  <a:solidFill>
                    <a:srgbClr val="FFFFFF"/>
                  </a:solidFill>
                </a:endParaRPr>
              </a:p>
            </p:txBody>
          </p:sp>
        </mc:Choice>
        <mc:Fallback xmlns="">
          <p:sp>
            <p:nvSpPr>
              <p:cNvPr id="319" name="Google Shape;319;p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150" y="134050"/>
                <a:ext cx="8823300" cy="4853700"/>
              </a:xfrm>
              <a:prstGeom prst="rect">
                <a:avLst/>
              </a:prstGeom>
              <a:blipFill>
                <a:blip r:embed="rId3"/>
                <a:stretch>
                  <a:fillRect l="-691" r="-145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0" name="Google Shape;320;p46">
            <a:hlinkClick r:id="rId4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46"/>
          <p:cNvSpPr txBox="1"/>
          <p:nvPr/>
        </p:nvSpPr>
        <p:spPr>
          <a:xfrm>
            <a:off x="1611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9" name="Google Shape;319;p46"/>
              <p:cNvSpPr txBox="1"/>
              <p:nvPr/>
            </p:nvSpPr>
            <p:spPr>
              <a:xfrm>
                <a:off x="3002844" y="134050"/>
                <a:ext cx="5981606" cy="4853700"/>
              </a:xfrm>
              <a:prstGeom prst="rect">
                <a:avLst/>
              </a:prstGeom>
              <a:solidFill>
                <a:srgbClr val="3C78D8"/>
              </a:solidFill>
              <a:ln>
                <a:noFill/>
              </a:ln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lvl="0">
                  <a:lnSpc>
                    <a:spcPct val="200000"/>
                  </a:lnSpc>
                </a:pPr>
                <a:r>
                  <a:rPr lang="en-US" sz="2000" dirty="0">
                    <a:solidFill>
                      <a:srgbClr val="FFFFFF"/>
                    </a:solidFill>
                  </a:rPr>
                  <a:t>g</a:t>
                </a:r>
                <a:r>
                  <a:rPr lang="en-US" sz="2000" baseline="-25000" dirty="0">
                    <a:solidFill>
                      <a:srgbClr val="FFFFFF"/>
                    </a:solidFill>
                  </a:rPr>
                  <a:t>1 </a:t>
                </a:r>
                <a:r>
                  <a:rPr lang="en-US" sz="2000" dirty="0">
                    <a:solidFill>
                      <a:srgbClr val="FFFFFF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𝐺𝑀</m:t>
                        </m:r>
                      </m:num>
                      <m:den>
                        <m:sSup>
                          <m:sSupPr>
                            <m:ctrlPr>
                              <a:rPr lang="en-US" sz="200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i="1" smtClean="0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  <m:r>
                                  <a:rPr lang="en-US" sz="2000" b="0" i="1" smtClean="0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2000" b="0" i="1" smtClean="0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000" dirty="0">
                  <a:solidFill>
                    <a:srgbClr val="FFFFFF"/>
                  </a:solidFill>
                </a:endParaRPr>
              </a:p>
              <a:p>
                <a:pPr lvl="0">
                  <a:lnSpc>
                    <a:spcPct val="200000"/>
                  </a:lnSpc>
                </a:pPr>
                <a:r>
                  <a:rPr lang="en-US" sz="2000" dirty="0">
                    <a:solidFill>
                      <a:srgbClr val="FFFFFF"/>
                    </a:solidFill>
                  </a:rPr>
                  <a:t>g</a:t>
                </a:r>
                <a:r>
                  <a:rPr lang="en-US" sz="2000" baseline="-25000" dirty="0">
                    <a:solidFill>
                      <a:srgbClr val="FFFFFF"/>
                    </a:solidFill>
                  </a:rPr>
                  <a:t>1 </a:t>
                </a:r>
                <a:r>
                  <a:rPr lang="en-US" sz="2000" dirty="0">
                    <a:solidFill>
                      <a:srgbClr val="FFFFFF"/>
                    </a:solidFill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67</m:t>
                            </m:r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11</m:t>
                            </m:r>
                          </m:sup>
                        </m:sSup>
                        <m:r>
                          <a:rPr lang="en-US" sz="200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sz="200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97</m:t>
                            </m:r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24</m:t>
                            </m:r>
                          </m:sup>
                        </m:sSup>
                      </m:num>
                      <m:den>
                        <m:d>
                          <m:dPr>
                            <m:ctrlP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6371000</m:t>
                            </m:r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400000</m:t>
                            </m:r>
                          </m:e>
                        </m:d>
                        <m:r>
                          <a:rPr lang="en-US" sz="2000" b="0" i="1" baseline="30000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sz="2000" dirty="0">
                  <a:solidFill>
                    <a:srgbClr val="FFFFFF"/>
                  </a:solidFill>
                </a:endParaRPr>
              </a:p>
              <a:p>
                <a:pPr lvl="0">
                  <a:lnSpc>
                    <a:spcPct val="200000"/>
                  </a:lnSpc>
                </a:pPr>
                <a:r>
                  <a:rPr lang="en-US" sz="2000" dirty="0">
                    <a:solidFill>
                      <a:srgbClr val="FFFFFF"/>
                    </a:solidFill>
                  </a:rPr>
                  <a:t>g</a:t>
                </a:r>
                <a:r>
                  <a:rPr lang="en-US" sz="2000" baseline="-25000" dirty="0">
                    <a:solidFill>
                      <a:srgbClr val="FFFFFF"/>
                    </a:solidFill>
                  </a:rPr>
                  <a:t>1 </a:t>
                </a:r>
                <a:r>
                  <a:rPr lang="en-US" sz="2000" dirty="0">
                    <a:solidFill>
                      <a:srgbClr val="FFFFFF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39</m:t>
                            </m:r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82</m:t>
                            </m:r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13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00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b="0" i="1" smtClean="0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rgbClr val="FFFFFF"/>
                                    </a:solidFill>
                                    <a:latin typeface="Cambria Math" panose="02040503050406030204" pitchFamily="18" charset="0"/>
                                  </a:rPr>
                                  <m:t>6771000</m:t>
                                </m:r>
                              </m:e>
                            </m:d>
                          </m:e>
                          <m:sup>
                            <m:r>
                              <a:rPr lang="en-US" sz="20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000" dirty="0">
                  <a:solidFill>
                    <a:srgbClr val="FFFFFF"/>
                  </a:solidFill>
                </a:endParaRPr>
              </a:p>
              <a:p>
                <a:pPr lvl="0">
                  <a:lnSpc>
                    <a:spcPct val="200000"/>
                  </a:lnSpc>
                </a:pPr>
                <a:r>
                  <a:rPr lang="en-US" sz="2000" dirty="0">
                    <a:solidFill>
                      <a:srgbClr val="FFFFFF"/>
                    </a:solidFill>
                  </a:rPr>
                  <a:t>g</a:t>
                </a:r>
                <a:r>
                  <a:rPr lang="en-US" sz="2000" baseline="-25000" dirty="0">
                    <a:solidFill>
                      <a:srgbClr val="FFFFFF"/>
                    </a:solidFill>
                  </a:rPr>
                  <a:t>1 </a:t>
                </a:r>
                <a:r>
                  <a:rPr lang="en-US" sz="2000" dirty="0">
                    <a:solidFill>
                      <a:srgbClr val="FFFFFF"/>
                    </a:solidFill>
                  </a:rPr>
                  <a:t>= 8.66 m/s</a:t>
                </a:r>
                <a:r>
                  <a:rPr lang="en-US" sz="2000" baseline="30000" dirty="0">
                    <a:solidFill>
                      <a:srgbClr val="FFFFFF"/>
                    </a:solidFill>
                  </a:rPr>
                  <a:t>2</a:t>
                </a:r>
                <a:endParaRPr sz="2000" dirty="0">
                  <a:solidFill>
                    <a:srgbClr val="FFFFFF"/>
                  </a:solidFill>
                </a:endParaRPr>
              </a:p>
            </p:txBody>
          </p:sp>
        </mc:Choice>
        <mc:Fallback xmlns="">
          <p:sp>
            <p:nvSpPr>
              <p:cNvPr id="319" name="Google Shape;319;p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2844" y="134050"/>
                <a:ext cx="5981606" cy="4853700"/>
              </a:xfrm>
              <a:prstGeom prst="rect">
                <a:avLst/>
              </a:prstGeom>
              <a:blipFill>
                <a:blip r:embed="rId3"/>
                <a:stretch>
                  <a:fillRect l="-112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0" name="Google Shape;320;p46">
            <a:hlinkClick r:id="rId4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144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4"/>
          <p:cNvSpPr txBox="1"/>
          <p:nvPr/>
        </p:nvSpPr>
        <p:spPr>
          <a:xfrm>
            <a:off x="1611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303" name="Google Shape;303;p44"/>
          <p:cNvSpPr txBox="1"/>
          <p:nvPr/>
        </p:nvSpPr>
        <p:spPr>
          <a:xfrm>
            <a:off x="161150" y="899745"/>
            <a:ext cx="8823300" cy="2509502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विचार गर्नुहोस्: पृथ्वीको सतहदेखि समान उचाइबाट एउटा अति ठूलो वस्तु र एउटा अति सुक्ष्म वस्तुलाई संगै खसालियो भने कुन वस्तु पृथ्वीको सतहमा पहिला खस्छ होला ? मानौं उक्त स्थानमा कुनै पनि वाह्य अवरोध छैन।</a:t>
            </a:r>
            <a:endParaRPr sz="2000" dirty="0">
              <a:solidFill>
                <a:srgbClr val="FFFFFF"/>
              </a:solidFill>
            </a:endParaRPr>
          </a:p>
        </p:txBody>
      </p:sp>
      <p:sp>
        <p:nvSpPr>
          <p:cNvPr id="305" name="Google Shape;305;p44">
            <a:hlinkClick r:id="rId3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48"/>
          <p:cNvSpPr txBox="1"/>
          <p:nvPr/>
        </p:nvSpPr>
        <p:spPr>
          <a:xfrm>
            <a:off x="1611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336" name="Google Shape;336;p48"/>
          <p:cNvSpPr txBox="1"/>
          <p:nvPr/>
        </p:nvSpPr>
        <p:spPr>
          <a:xfrm>
            <a:off x="161150" y="922313"/>
            <a:ext cx="8823300" cy="3864176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ne-NP" sz="2000" dirty="0">
                <a:solidFill>
                  <a:srgbClr val="FFFFFF"/>
                </a:solidFill>
              </a:rPr>
              <a:t>कुनै वस्तु विना अवरोध गुरुत्वबलको कारणले पृथ्वीको केन्द्रतिर खसिरहेको छ भने</a:t>
            </a:r>
            <a:r>
              <a:rPr lang="en" sz="2000" dirty="0">
                <a:solidFill>
                  <a:srgbClr val="FFFFFF"/>
                </a:solidFill>
              </a:rPr>
              <a:t>, </a:t>
            </a:r>
            <a:r>
              <a:rPr lang="ne-NP" sz="2000" dirty="0">
                <a:solidFill>
                  <a:srgbClr val="FFFFFF"/>
                </a:solidFill>
              </a:rPr>
              <a:t>उक्त वस्तु गुरुत्वप्रवेगको दरमा खस्छ।</a:t>
            </a:r>
            <a:r>
              <a:rPr lang="en" sz="2000" dirty="0">
                <a:solidFill>
                  <a:srgbClr val="FFFFFF"/>
                </a:solidFill>
              </a:rPr>
              <a:t> </a:t>
            </a:r>
            <a:r>
              <a:rPr lang="ne-NP" sz="2000" dirty="0">
                <a:solidFill>
                  <a:srgbClr val="FFFFFF"/>
                </a:solidFill>
              </a:rPr>
              <a:t>यस्तो खसाइलाई स्वतन्त्र खसाइ भनिन्छ।</a:t>
            </a:r>
            <a:endParaRPr lang="en" sz="2000" b="1" u="sng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 u="sng" dirty="0">
              <a:solidFill>
                <a:srgbClr val="FFFFFF"/>
              </a:solidFill>
            </a:endParaRPr>
          </a:p>
          <a:p>
            <a:pPr lvl="0">
              <a:lnSpc>
                <a:spcPct val="150000"/>
              </a:lnSpc>
            </a:pPr>
            <a:r>
              <a:rPr lang="ne-NP" sz="2000" dirty="0">
                <a:solidFill>
                  <a:srgbClr val="FFFFFF"/>
                </a:solidFill>
              </a:rPr>
              <a:t>स्वतन्त्र खसाइको वेला वस्तुले कुनै पनि प्रकारको तलतिर तान्ने बल महसुस गर्दैन र तौलको कुनै अनुभव हुदैन वा तौल 0 हुन्छ। यस्तो अवस्थालाई तौलविहिनता भनिन्छ। अव हेरौं</a:t>
            </a:r>
            <a:r>
              <a:rPr lang="en" sz="2000" dirty="0">
                <a:solidFill>
                  <a:srgbClr val="FFFFFF"/>
                </a:solidFill>
              </a:rPr>
              <a:t>: </a:t>
            </a:r>
            <a:r>
              <a:rPr lang="en" sz="2000" u="sng" dirty="0">
                <a:solidFill>
                  <a:srgbClr val="00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https://www.youtube.com/watch?v=zy1Bb6Pp95s</a:t>
            </a:r>
            <a:r>
              <a:rPr lang="en" sz="2000" dirty="0">
                <a:solidFill>
                  <a:schemeClr val="lt1"/>
                </a:solidFill>
              </a:rPr>
              <a:t> </a:t>
            </a:r>
            <a:endParaRPr sz="2000" dirty="0">
              <a:solidFill>
                <a:srgbClr val="FFFFFF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FFFFFF"/>
              </a:solidFill>
            </a:endParaRPr>
          </a:p>
        </p:txBody>
      </p:sp>
      <p:sp>
        <p:nvSpPr>
          <p:cNvPr id="337" name="Google Shape;337;p48"/>
          <p:cNvSpPr txBox="1"/>
          <p:nvPr/>
        </p:nvSpPr>
        <p:spPr>
          <a:xfrm>
            <a:off x="161025" y="187306"/>
            <a:ext cx="8823300" cy="6159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स्वतन्त्र खसाइ र तौलविहिनता</a:t>
            </a:r>
            <a:endParaRPr sz="2000" dirty="0">
              <a:solidFill>
                <a:srgbClr val="FFFFFF"/>
              </a:solidFill>
            </a:endParaRPr>
          </a:p>
        </p:txBody>
      </p:sp>
      <p:sp>
        <p:nvSpPr>
          <p:cNvPr id="338" name="Google Shape;338;p48">
            <a:hlinkClick r:id="rId4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9"/>
          <p:cNvSpPr txBox="1"/>
          <p:nvPr/>
        </p:nvSpPr>
        <p:spPr>
          <a:xfrm>
            <a:off x="1611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344" name="Google Shape;344;p49"/>
          <p:cNvSpPr txBox="1"/>
          <p:nvPr/>
        </p:nvSpPr>
        <p:spPr>
          <a:xfrm>
            <a:off x="161150" y="1588362"/>
            <a:ext cx="8823300" cy="2723993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dirty="0">
                <a:solidFill>
                  <a:srgbClr val="FFFFFF"/>
                </a:solidFill>
              </a:rPr>
              <a:t>यो भिडियो ध्यान दिएर हेर्नुहोस् र यो प्रयोगबाट के निष्कर्ष निकाल्न सक्नुहुन्छ ? प्रयास गर्नुहोस्।</a:t>
            </a:r>
            <a:endParaRPr lang="en" sz="2000" dirty="0">
              <a:solidFill>
                <a:srgbClr val="FFFFFF"/>
              </a:solidFill>
            </a:endParaRPr>
          </a:p>
          <a:p>
            <a:pPr lvl="0">
              <a:lnSpc>
                <a:spcPct val="200000"/>
              </a:lnSpc>
            </a:pPr>
            <a:r>
              <a:rPr lang="en-US" sz="2000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https://www.youtube.com/watch?v=Cxzo_Ct3Yf8&amp;ab_channel=eASYtIPS4YOU</a:t>
            </a:r>
            <a:r>
              <a:rPr lang="en-US" sz="2000" dirty="0">
                <a:solidFill>
                  <a:srgbClr val="FF0000"/>
                </a:solidFill>
              </a:rPr>
              <a:t> </a:t>
            </a:r>
            <a:endParaRPr sz="2000" dirty="0">
              <a:solidFill>
                <a:srgbClr val="FF0000"/>
              </a:solidFill>
            </a:endParaRPr>
          </a:p>
        </p:txBody>
      </p:sp>
      <p:sp>
        <p:nvSpPr>
          <p:cNvPr id="345" name="Google Shape;345;p49"/>
          <p:cNvSpPr txBox="1"/>
          <p:nvPr/>
        </p:nvSpPr>
        <p:spPr>
          <a:xfrm>
            <a:off x="161025" y="60088"/>
            <a:ext cx="88233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b="1" dirty="0">
                <a:solidFill>
                  <a:srgbClr val="FFFFFF"/>
                </a:solidFill>
              </a:rPr>
              <a:t>प्वाँख र सिक्काको प्रयोग</a:t>
            </a:r>
            <a:endParaRPr sz="2000" b="1" dirty="0">
              <a:solidFill>
                <a:srgbClr val="FFFFFF"/>
              </a:solidFill>
            </a:endParaRPr>
          </a:p>
        </p:txBody>
      </p:sp>
      <p:sp>
        <p:nvSpPr>
          <p:cNvPr id="348" name="Google Shape;348;p49">
            <a:hlinkClick r:id="rId4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4" grpId="0" animBg="1"/>
      <p:bldP spid="34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50"/>
          <p:cNvSpPr txBox="1"/>
          <p:nvPr/>
        </p:nvSpPr>
        <p:spPr>
          <a:xfrm>
            <a:off x="161150" y="142150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354" name="Google Shape;354;p50"/>
          <p:cNvSpPr txBox="1"/>
          <p:nvPr/>
        </p:nvSpPr>
        <p:spPr>
          <a:xfrm>
            <a:off x="160350" y="492105"/>
            <a:ext cx="8823300" cy="3900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42900" lvl="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e-NP" sz="2000" b="1" dirty="0">
                <a:solidFill>
                  <a:srgbClr val="FFFFFF"/>
                </a:solidFill>
              </a:rPr>
              <a:t>पृथ्वीमा वायुमण्डल छ तर चन्द्रमामा छैन। एउटा प्वाँख र सिक्कालाई बरावर उचाइबाट एकपटक चन्द्रमामा र अर्को पटक पृथ्वीमा खसालियो भने चन्द्रमा र पृथ्वीमा यी दुवैको खसाइमा समानता वा भिन्नता के हुन्छ होला ? प्रस्ट पार्ने प्रयास गर्नुहोस्।</a:t>
            </a:r>
          </a:p>
          <a:p>
            <a:pPr lvl="0">
              <a:lnSpc>
                <a:spcPct val="200000"/>
              </a:lnSpc>
            </a:pPr>
            <a:endParaRPr lang="ne-NP" sz="2000" b="1" dirty="0">
              <a:solidFill>
                <a:srgbClr val="FFFFFF"/>
              </a:solidFill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ne-NP" sz="2000" b="1" dirty="0">
                <a:solidFill>
                  <a:srgbClr val="FFFFFF"/>
                </a:solidFill>
              </a:rPr>
              <a:t>पारासुटबाट खस्दा चन्द्रमामा खतरा हुन्छ तर पृथ्वीमा हुदैन। किन होला? पारासुटको खसाइमा हावाको भूमिका के हुन्छ ?</a:t>
            </a:r>
            <a:endParaRPr lang="en-US" sz="2000" b="1" dirty="0">
              <a:solidFill>
                <a:srgbClr val="FFFFFF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 dirty="0">
              <a:solidFill>
                <a:srgbClr val="FFFFFF"/>
              </a:solidFill>
            </a:endParaRPr>
          </a:p>
        </p:txBody>
      </p:sp>
      <p:sp>
        <p:nvSpPr>
          <p:cNvPr id="356" name="Google Shape;356;p50">
            <a:hlinkClick r:id="rId3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2"/>
          <p:cNvSpPr txBox="1"/>
          <p:nvPr/>
        </p:nvSpPr>
        <p:spPr>
          <a:xfrm>
            <a:off x="161150" y="63725"/>
            <a:ext cx="8823300" cy="4853700"/>
          </a:xfrm>
          <a:prstGeom prst="rect">
            <a:avLst/>
          </a:pr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rgbClr val="FFFFFF"/>
              </a:solidFill>
            </a:endParaRPr>
          </a:p>
        </p:txBody>
      </p:sp>
      <p:sp>
        <p:nvSpPr>
          <p:cNvPr id="370" name="Google Shape;370;p52"/>
          <p:cNvSpPr txBox="1"/>
          <p:nvPr/>
        </p:nvSpPr>
        <p:spPr>
          <a:xfrm>
            <a:off x="159550" y="407439"/>
            <a:ext cx="8823300" cy="4412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e-NP" sz="2000" b="1" dirty="0">
                <a:solidFill>
                  <a:srgbClr val="FFFFFF"/>
                </a:solidFill>
              </a:rPr>
              <a:t>पिण्ड र तौल</a:t>
            </a:r>
            <a:endParaRPr sz="2000" b="1" dirty="0">
              <a:solidFill>
                <a:srgbClr val="FFFFFF"/>
              </a:solidFill>
            </a:endParaRPr>
          </a:p>
        </p:txBody>
      </p:sp>
      <p:sp>
        <p:nvSpPr>
          <p:cNvPr id="371" name="Google Shape;371;p52">
            <a:hlinkClick r:id="rId3"/>
          </p:cNvPr>
          <p:cNvSpPr/>
          <p:nvPr/>
        </p:nvSpPr>
        <p:spPr>
          <a:xfrm>
            <a:off x="0" y="5207000"/>
            <a:ext cx="12600" cy="1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372" name="Google Shape;372;p52"/>
          <p:cNvGraphicFramePr/>
          <p:nvPr>
            <p:extLst>
              <p:ext uri="{D42A27DB-BD31-4B8C-83A1-F6EECF244321}">
                <p14:modId xmlns:p14="http://schemas.microsoft.com/office/powerpoint/2010/main" val="2361542007"/>
              </p:ext>
            </p:extLst>
          </p:nvPr>
        </p:nvGraphicFramePr>
        <p:xfrm>
          <a:off x="160350" y="1192366"/>
          <a:ext cx="8823300" cy="3598258"/>
        </p:xfrm>
        <a:graphic>
          <a:graphicData uri="http://schemas.openxmlformats.org/drawingml/2006/table">
            <a:tbl>
              <a:tblPr>
                <a:noFill/>
                <a:tableStyleId>{E3E7EA0E-6F36-4122-AC87-4DFE5D72F85C}</a:tableStyleId>
              </a:tblPr>
              <a:tblGrid>
                <a:gridCol w="4411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11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0937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e-NP" sz="2000" dirty="0">
                          <a:solidFill>
                            <a:srgbClr val="FFFFFF"/>
                          </a:solidFill>
                        </a:rPr>
                        <a:t>पिण्ड</a:t>
                      </a:r>
                      <a:endParaRPr sz="2000" dirty="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e-NP" sz="2000" dirty="0">
                          <a:solidFill>
                            <a:srgbClr val="FFFFFF"/>
                          </a:solidFill>
                        </a:rPr>
                        <a:t>तौल</a:t>
                      </a:r>
                      <a:endParaRPr sz="2000" dirty="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0608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e-NP" sz="2000" dirty="0">
                          <a:solidFill>
                            <a:srgbClr val="FFFFFF"/>
                          </a:solidFill>
                        </a:rPr>
                        <a:t>• वस्तुमा रहेको पदार्थको कुल मात्रा हो</a:t>
                      </a: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e-NP" sz="2000" dirty="0">
                          <a:solidFill>
                            <a:srgbClr val="FFFFFF"/>
                          </a:solidFill>
                        </a:rPr>
                        <a:t>• एकाइ किलोग्राम </a:t>
                      </a:r>
                      <a:r>
                        <a:rPr lang="en-US" sz="2000" dirty="0">
                          <a:solidFill>
                            <a:srgbClr val="FFFFFF"/>
                          </a:solidFill>
                        </a:rPr>
                        <a:t>Kg</a:t>
                      </a: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dirty="0">
                          <a:solidFill>
                            <a:srgbClr val="FFFFFF"/>
                          </a:solidFill>
                        </a:rPr>
                        <a:t>• </a:t>
                      </a:r>
                      <a:r>
                        <a:rPr lang="ne-NP" sz="2000" dirty="0">
                          <a:solidFill>
                            <a:srgbClr val="FFFFFF"/>
                          </a:solidFill>
                        </a:rPr>
                        <a:t>ठाउँअनुसार परिवर्तन हुदैन, सवै ठाउँमा एउटै मान हुन्छ</a:t>
                      </a: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e-NP" sz="2000" dirty="0">
                          <a:solidFill>
                            <a:srgbClr val="FFFFFF"/>
                          </a:solidFill>
                        </a:rPr>
                        <a:t>• भौतिक तराजुले नापिन्छ</a:t>
                      </a: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e-NP" sz="2000" dirty="0">
                          <a:solidFill>
                            <a:srgbClr val="FFFFFF"/>
                          </a:solidFill>
                        </a:rPr>
                        <a:t>• स्केलर राशी हो</a:t>
                      </a:r>
                      <a:endParaRPr sz="2000" dirty="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e-NP" sz="2000" dirty="0">
                          <a:solidFill>
                            <a:srgbClr val="FFFFFF"/>
                          </a:solidFill>
                        </a:rPr>
                        <a:t>• कुनै वस्तुमा लागेको गुरुत्वबलको मात्रा हो</a:t>
                      </a:r>
                      <a:endParaRPr sz="2000" dirty="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e-NP" sz="2000" dirty="0">
                          <a:solidFill>
                            <a:srgbClr val="FFFFFF"/>
                          </a:solidFill>
                        </a:rPr>
                        <a:t>• एकाइ न्युटन </a:t>
                      </a:r>
                      <a:r>
                        <a:rPr lang="en" sz="2000" dirty="0">
                          <a:solidFill>
                            <a:srgbClr val="FFFFFF"/>
                          </a:solidFill>
                        </a:rPr>
                        <a:t>N</a:t>
                      </a:r>
                      <a:endParaRPr sz="2000" dirty="0">
                        <a:solidFill>
                          <a:srgbClr val="FFFFFF"/>
                        </a:solidFill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e-NP" sz="2000" dirty="0">
                          <a:solidFill>
                            <a:srgbClr val="FFFFFF"/>
                          </a:solidFill>
                        </a:rPr>
                        <a:t>• ठाउँअनुसार मान परिवर्तन भैरहन्छ</a:t>
                      </a: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e-NP" sz="2000" dirty="0">
                          <a:solidFill>
                            <a:srgbClr val="FFFFFF"/>
                          </a:solidFill>
                        </a:rPr>
                        <a:t>• कमानी तराजुले नापिन्छ</a:t>
                      </a: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e-NP" sz="2000" dirty="0">
                          <a:solidFill>
                            <a:srgbClr val="FFFFFF"/>
                          </a:solidFill>
                        </a:rPr>
                        <a:t>• भेक्टर राशी हो</a:t>
                      </a:r>
                      <a:endParaRPr sz="2000" dirty="0">
                        <a:solidFill>
                          <a:srgbClr val="FFFFFF"/>
                        </a:solidFill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0" grpId="0"/>
    </p:bld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1733</Words>
  <Application>Microsoft Office PowerPoint</Application>
  <PresentationFormat>On-screen Show (16:9)</PresentationFormat>
  <Paragraphs>437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2" baseType="lpstr">
      <vt:lpstr>Arial</vt:lpstr>
      <vt:lpstr>Calibri</vt:lpstr>
      <vt:lpstr>Cambria Math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lokendra subedi</cp:lastModifiedBy>
  <cp:revision>56</cp:revision>
  <dcterms:modified xsi:type="dcterms:W3CDTF">2023-06-01T16:28:43Z</dcterms:modified>
</cp:coreProperties>
</file>