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71" r:id="rId11"/>
    <p:sldId id="267" r:id="rId12"/>
    <p:sldId id="268" r:id="rId13"/>
    <p:sldId id="269" r:id="rId14"/>
    <p:sldId id="270" r:id="rId15"/>
    <p:sldId id="272" r:id="rId16"/>
    <p:sldId id="275" r:id="rId17"/>
    <p:sldId id="277" r:id="rId18"/>
    <p:sldId id="276" r:id="rId19"/>
    <p:sldId id="278" r:id="rId20"/>
    <p:sldId id="273" r:id="rId21"/>
    <p:sldId id="274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4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76E304-769B-4DF8-93E1-F8958136B15C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F3074208-A428-43AA-94C5-99D3135A8A1F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Kingdom</a:t>
          </a:r>
          <a:endParaRPr lang="en-US" b="1" dirty="0">
            <a:solidFill>
              <a:srgbClr val="002060"/>
            </a:solidFill>
          </a:endParaRPr>
        </a:p>
      </dgm:t>
    </dgm:pt>
    <dgm:pt modelId="{FBDA9B98-8C74-483B-AAC5-A6FCB0BCAB9F}" type="parTrans" cxnId="{0AD7E3EB-513B-4792-BD46-4FB06F1AB35D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39AD414F-3B6A-4191-9970-38723DDDD720}" type="sibTrans" cxnId="{0AD7E3EB-513B-4792-BD46-4FB06F1AB35D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9942CD94-E2C6-4C3B-8248-B3A24EFC765A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Division/Phylum</a:t>
          </a:r>
          <a:endParaRPr lang="en-US" b="1" dirty="0">
            <a:solidFill>
              <a:srgbClr val="002060"/>
            </a:solidFill>
          </a:endParaRPr>
        </a:p>
      </dgm:t>
    </dgm:pt>
    <dgm:pt modelId="{C7CB958B-365E-4789-8F4E-EC0FABD697E2}" type="parTrans" cxnId="{CC3D146B-DD1E-49DA-85DB-524FBF504D3E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E8F9B290-E744-4810-A9A6-4364FC0FBE0D}" type="sibTrans" cxnId="{CC3D146B-DD1E-49DA-85DB-524FBF504D3E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02321D0F-2490-4000-9992-F1ED7F2EE66F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Class</a:t>
          </a:r>
          <a:endParaRPr lang="en-US" b="1" dirty="0">
            <a:solidFill>
              <a:srgbClr val="002060"/>
            </a:solidFill>
          </a:endParaRPr>
        </a:p>
      </dgm:t>
    </dgm:pt>
    <dgm:pt modelId="{98B53E5A-595A-4C84-B57C-2A462F72F69D}" type="parTrans" cxnId="{07F9CA24-405A-46A8-9A37-AC0CE6A8250A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7ACE651E-C557-4524-9FD9-0A637BB3B3FC}" type="sibTrans" cxnId="{07F9CA24-405A-46A8-9A37-AC0CE6A8250A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8F6B0222-F550-4E87-BC2A-3C115A3A7709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Order</a:t>
          </a:r>
          <a:endParaRPr lang="en-US" b="1" dirty="0">
            <a:solidFill>
              <a:srgbClr val="002060"/>
            </a:solidFill>
          </a:endParaRPr>
        </a:p>
      </dgm:t>
    </dgm:pt>
    <dgm:pt modelId="{24E5FEFE-F347-4AA6-A466-CB3C745D74BB}" type="parTrans" cxnId="{18BAB29B-8805-46F4-B88E-4D76CF8B5A49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9DCCEC01-8965-4F3F-B7A2-EC6536A6F8DC}" type="sibTrans" cxnId="{18BAB29B-8805-46F4-B88E-4D76CF8B5A49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D5D45220-ADE2-4D43-8BBB-30FDD000C555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Family</a:t>
          </a:r>
          <a:endParaRPr lang="en-US" b="1" dirty="0">
            <a:solidFill>
              <a:srgbClr val="002060"/>
            </a:solidFill>
          </a:endParaRPr>
        </a:p>
      </dgm:t>
    </dgm:pt>
    <dgm:pt modelId="{CF33E200-5B0D-4407-93E7-E7D242A2A28A}" type="parTrans" cxnId="{1DBF104F-2767-4FA2-9F27-29C7000140D3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252358CA-A85C-4B87-8AA9-797C07D76D46}" type="sibTrans" cxnId="{1DBF104F-2767-4FA2-9F27-29C7000140D3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EACD015D-D4C9-440C-A845-515B5BC6E345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Genus</a:t>
          </a:r>
          <a:endParaRPr lang="en-US" b="1" dirty="0">
            <a:solidFill>
              <a:srgbClr val="002060"/>
            </a:solidFill>
          </a:endParaRPr>
        </a:p>
      </dgm:t>
    </dgm:pt>
    <dgm:pt modelId="{B9330EE5-B510-4C4C-92FB-4A101424E11D}" type="parTrans" cxnId="{77332470-968A-4207-A0A9-468B16B2A7D9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F28D0810-ECDD-4881-8FD8-EBE7974CB224}" type="sibTrans" cxnId="{77332470-968A-4207-A0A9-468B16B2A7D9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AD8F6258-5DEC-42A7-847F-2B129A5F6EC9}">
      <dgm:prSet phldrT="[Text]"/>
      <dgm:spPr/>
      <dgm:t>
        <a:bodyPr/>
        <a:lstStyle/>
        <a:p>
          <a:r>
            <a:rPr lang="en-US" b="1" dirty="0" smtClean="0">
              <a:solidFill>
                <a:srgbClr val="002060"/>
              </a:solidFill>
            </a:rPr>
            <a:t>Species</a:t>
          </a:r>
          <a:endParaRPr lang="en-US" b="1" dirty="0">
            <a:solidFill>
              <a:srgbClr val="002060"/>
            </a:solidFill>
          </a:endParaRPr>
        </a:p>
      </dgm:t>
    </dgm:pt>
    <dgm:pt modelId="{C9A628FE-42D3-4FD5-AF3B-E10901022442}" type="parTrans" cxnId="{C69AFE0B-12F8-4B33-B34A-F41F2FEE1837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0EF8B8E9-5241-4ABD-83BA-B4E4EFDA047F}" type="sibTrans" cxnId="{C69AFE0B-12F8-4B33-B34A-F41F2FEE1837}">
      <dgm:prSet/>
      <dgm:spPr/>
      <dgm:t>
        <a:bodyPr/>
        <a:lstStyle/>
        <a:p>
          <a:endParaRPr lang="en-US" b="1">
            <a:solidFill>
              <a:srgbClr val="002060"/>
            </a:solidFill>
          </a:endParaRPr>
        </a:p>
      </dgm:t>
    </dgm:pt>
    <dgm:pt modelId="{75267443-F441-4FB2-9E8F-9804D2B13731}" type="pres">
      <dgm:prSet presAssocID="{4076E304-769B-4DF8-93E1-F8958136B15C}" presName="Name0" presStyleCnt="0">
        <dgm:presLayoutVars>
          <dgm:dir/>
          <dgm:animLvl val="lvl"/>
          <dgm:resizeHandles val="exact"/>
        </dgm:presLayoutVars>
      </dgm:prSet>
      <dgm:spPr/>
    </dgm:pt>
    <dgm:pt modelId="{890D9D8A-6B3E-4FA6-8435-9E24ED0138FE}" type="pres">
      <dgm:prSet presAssocID="{F3074208-A428-43AA-94C5-99D3135A8A1F}" presName="Name8" presStyleCnt="0"/>
      <dgm:spPr/>
    </dgm:pt>
    <dgm:pt modelId="{E30D3869-0711-4990-B743-CA507704E40E}" type="pres">
      <dgm:prSet presAssocID="{F3074208-A428-43AA-94C5-99D3135A8A1F}" presName="level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037B2E-52A3-4BD1-825A-11B086A71F2D}" type="pres">
      <dgm:prSet presAssocID="{F3074208-A428-43AA-94C5-99D3135A8A1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FBDD6-DD58-483F-9CC7-CEB0B1BF177C}" type="pres">
      <dgm:prSet presAssocID="{9942CD94-E2C6-4C3B-8248-B3A24EFC765A}" presName="Name8" presStyleCnt="0"/>
      <dgm:spPr/>
    </dgm:pt>
    <dgm:pt modelId="{AA5F73AD-3C53-4E0A-B577-F95644F5B7F2}" type="pres">
      <dgm:prSet presAssocID="{9942CD94-E2C6-4C3B-8248-B3A24EFC765A}" presName="level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FAA626-E43C-45D5-9B76-5909872D38D0}" type="pres">
      <dgm:prSet presAssocID="{9942CD94-E2C6-4C3B-8248-B3A24EFC765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471D1-4D8E-40B5-9194-002CD4E93041}" type="pres">
      <dgm:prSet presAssocID="{02321D0F-2490-4000-9992-F1ED7F2EE66F}" presName="Name8" presStyleCnt="0"/>
      <dgm:spPr/>
    </dgm:pt>
    <dgm:pt modelId="{C29ED0DF-3913-434F-81F1-A5C8A8A915F3}" type="pres">
      <dgm:prSet presAssocID="{02321D0F-2490-4000-9992-F1ED7F2EE66F}" presName="level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727B9B-AB7E-4B7F-9FD4-BE5FA32C9926}" type="pres">
      <dgm:prSet presAssocID="{02321D0F-2490-4000-9992-F1ED7F2EE66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2903C0-51CF-448D-9F5A-9A8B44A8DCD0}" type="pres">
      <dgm:prSet presAssocID="{8F6B0222-F550-4E87-BC2A-3C115A3A7709}" presName="Name8" presStyleCnt="0"/>
      <dgm:spPr/>
    </dgm:pt>
    <dgm:pt modelId="{91C3BAB0-964C-448A-A358-4A6F5957E664}" type="pres">
      <dgm:prSet presAssocID="{8F6B0222-F550-4E87-BC2A-3C115A3A7709}" presName="level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FC25A1-3D33-4355-888E-E2911DA37EBE}" type="pres">
      <dgm:prSet presAssocID="{8F6B0222-F550-4E87-BC2A-3C115A3A770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2CFBDB-34C4-4E55-97F1-886BD31F1E57}" type="pres">
      <dgm:prSet presAssocID="{D5D45220-ADE2-4D43-8BBB-30FDD000C555}" presName="Name8" presStyleCnt="0"/>
      <dgm:spPr/>
    </dgm:pt>
    <dgm:pt modelId="{F7F12B3D-9397-4115-A40C-04E86DA957FE}" type="pres">
      <dgm:prSet presAssocID="{D5D45220-ADE2-4D43-8BBB-30FDD000C555}" presName="level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AB1C2-170D-4FC7-9A8F-F722C66D501A}" type="pres">
      <dgm:prSet presAssocID="{D5D45220-ADE2-4D43-8BBB-30FDD000C55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3E9A5-2B16-492B-A0D4-62E975495E53}" type="pres">
      <dgm:prSet presAssocID="{EACD015D-D4C9-440C-A845-515B5BC6E345}" presName="Name8" presStyleCnt="0"/>
      <dgm:spPr/>
    </dgm:pt>
    <dgm:pt modelId="{B4742A3A-70B6-44F7-B1EC-17F762F1074A}" type="pres">
      <dgm:prSet presAssocID="{EACD015D-D4C9-440C-A845-515B5BC6E345}" presName="level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865F53-BCAB-43E6-9A59-57E119E8EF47}" type="pres">
      <dgm:prSet presAssocID="{EACD015D-D4C9-440C-A845-515B5BC6E34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C2262-6ECD-40C1-B14F-9F557865EF68}" type="pres">
      <dgm:prSet presAssocID="{AD8F6258-5DEC-42A7-847F-2B129A5F6EC9}" presName="Name8" presStyleCnt="0"/>
      <dgm:spPr/>
    </dgm:pt>
    <dgm:pt modelId="{6E651764-ECE9-4E66-ABED-910658ED2452}" type="pres">
      <dgm:prSet presAssocID="{AD8F6258-5DEC-42A7-847F-2B129A5F6EC9}" presName="level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B624A-7038-43EE-8A9A-DB18B58BC07A}" type="pres">
      <dgm:prSet presAssocID="{AD8F6258-5DEC-42A7-847F-2B129A5F6EC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126D2E-D877-4916-A63B-D77427B8DF34}" type="presOf" srcId="{02321D0F-2490-4000-9992-F1ED7F2EE66F}" destId="{C29ED0DF-3913-434F-81F1-A5C8A8A915F3}" srcOrd="0" destOrd="0" presId="urn:microsoft.com/office/officeart/2005/8/layout/pyramid3"/>
    <dgm:cxn modelId="{63569E7D-A9F2-4EDE-88AA-E78A81FEF74F}" type="presOf" srcId="{F3074208-A428-43AA-94C5-99D3135A8A1F}" destId="{0F037B2E-52A3-4BD1-825A-11B086A71F2D}" srcOrd="1" destOrd="0" presId="urn:microsoft.com/office/officeart/2005/8/layout/pyramid3"/>
    <dgm:cxn modelId="{77332470-968A-4207-A0A9-468B16B2A7D9}" srcId="{4076E304-769B-4DF8-93E1-F8958136B15C}" destId="{EACD015D-D4C9-440C-A845-515B5BC6E345}" srcOrd="5" destOrd="0" parTransId="{B9330EE5-B510-4C4C-92FB-4A101424E11D}" sibTransId="{F28D0810-ECDD-4881-8FD8-EBE7974CB224}"/>
    <dgm:cxn modelId="{39BF9087-00C6-40F0-8358-7E20538DE097}" type="presOf" srcId="{D5D45220-ADE2-4D43-8BBB-30FDD000C555}" destId="{F7F12B3D-9397-4115-A40C-04E86DA957FE}" srcOrd="0" destOrd="0" presId="urn:microsoft.com/office/officeart/2005/8/layout/pyramid3"/>
    <dgm:cxn modelId="{6294FFEC-8AF4-4E98-BCF5-86526D230547}" type="presOf" srcId="{AD8F6258-5DEC-42A7-847F-2B129A5F6EC9}" destId="{6F7B624A-7038-43EE-8A9A-DB18B58BC07A}" srcOrd="1" destOrd="0" presId="urn:microsoft.com/office/officeart/2005/8/layout/pyramid3"/>
    <dgm:cxn modelId="{0AD7E3EB-513B-4792-BD46-4FB06F1AB35D}" srcId="{4076E304-769B-4DF8-93E1-F8958136B15C}" destId="{F3074208-A428-43AA-94C5-99D3135A8A1F}" srcOrd="0" destOrd="0" parTransId="{FBDA9B98-8C74-483B-AAC5-A6FCB0BCAB9F}" sibTransId="{39AD414F-3B6A-4191-9970-38723DDDD720}"/>
    <dgm:cxn modelId="{8E693CB1-C9E1-49C9-B198-A7B6BD9D23AA}" type="presOf" srcId="{D5D45220-ADE2-4D43-8BBB-30FDD000C555}" destId="{B65AB1C2-170D-4FC7-9A8F-F722C66D501A}" srcOrd="1" destOrd="0" presId="urn:microsoft.com/office/officeart/2005/8/layout/pyramid3"/>
    <dgm:cxn modelId="{CE669410-D455-43DD-90E0-E5AFFD328770}" type="presOf" srcId="{02321D0F-2490-4000-9992-F1ED7F2EE66F}" destId="{3B727B9B-AB7E-4B7F-9FD4-BE5FA32C9926}" srcOrd="1" destOrd="0" presId="urn:microsoft.com/office/officeart/2005/8/layout/pyramid3"/>
    <dgm:cxn modelId="{996A2E08-C7A0-4C07-9C0D-88D975A99136}" type="presOf" srcId="{8F6B0222-F550-4E87-BC2A-3C115A3A7709}" destId="{65FC25A1-3D33-4355-888E-E2911DA37EBE}" srcOrd="1" destOrd="0" presId="urn:microsoft.com/office/officeart/2005/8/layout/pyramid3"/>
    <dgm:cxn modelId="{18BAB29B-8805-46F4-B88E-4D76CF8B5A49}" srcId="{4076E304-769B-4DF8-93E1-F8958136B15C}" destId="{8F6B0222-F550-4E87-BC2A-3C115A3A7709}" srcOrd="3" destOrd="0" parTransId="{24E5FEFE-F347-4AA6-A466-CB3C745D74BB}" sibTransId="{9DCCEC01-8965-4F3F-B7A2-EC6536A6F8DC}"/>
    <dgm:cxn modelId="{1DBF104F-2767-4FA2-9F27-29C7000140D3}" srcId="{4076E304-769B-4DF8-93E1-F8958136B15C}" destId="{D5D45220-ADE2-4D43-8BBB-30FDD000C555}" srcOrd="4" destOrd="0" parTransId="{CF33E200-5B0D-4407-93E7-E7D242A2A28A}" sibTransId="{252358CA-A85C-4B87-8AA9-797C07D76D46}"/>
    <dgm:cxn modelId="{9BA2262D-9759-43EF-A351-DEDA9DAE6245}" type="presOf" srcId="{9942CD94-E2C6-4C3B-8248-B3A24EFC765A}" destId="{D9FAA626-E43C-45D5-9B76-5909872D38D0}" srcOrd="1" destOrd="0" presId="urn:microsoft.com/office/officeart/2005/8/layout/pyramid3"/>
    <dgm:cxn modelId="{07F9CA24-405A-46A8-9A37-AC0CE6A8250A}" srcId="{4076E304-769B-4DF8-93E1-F8958136B15C}" destId="{02321D0F-2490-4000-9992-F1ED7F2EE66F}" srcOrd="2" destOrd="0" parTransId="{98B53E5A-595A-4C84-B57C-2A462F72F69D}" sibTransId="{7ACE651E-C557-4524-9FD9-0A637BB3B3FC}"/>
    <dgm:cxn modelId="{9CA3E481-B7D4-475D-AF67-E35972E19A8C}" type="presOf" srcId="{4076E304-769B-4DF8-93E1-F8958136B15C}" destId="{75267443-F441-4FB2-9E8F-9804D2B13731}" srcOrd="0" destOrd="0" presId="urn:microsoft.com/office/officeart/2005/8/layout/pyramid3"/>
    <dgm:cxn modelId="{8B6AD8A0-B07F-4112-BCCA-F5939E09417C}" type="presOf" srcId="{9942CD94-E2C6-4C3B-8248-B3A24EFC765A}" destId="{AA5F73AD-3C53-4E0A-B577-F95644F5B7F2}" srcOrd="0" destOrd="0" presId="urn:microsoft.com/office/officeart/2005/8/layout/pyramid3"/>
    <dgm:cxn modelId="{CC3D146B-DD1E-49DA-85DB-524FBF504D3E}" srcId="{4076E304-769B-4DF8-93E1-F8958136B15C}" destId="{9942CD94-E2C6-4C3B-8248-B3A24EFC765A}" srcOrd="1" destOrd="0" parTransId="{C7CB958B-365E-4789-8F4E-EC0FABD697E2}" sibTransId="{E8F9B290-E744-4810-A9A6-4364FC0FBE0D}"/>
    <dgm:cxn modelId="{EA02CACA-1011-45AA-8D35-4512EA444157}" type="presOf" srcId="{8F6B0222-F550-4E87-BC2A-3C115A3A7709}" destId="{91C3BAB0-964C-448A-A358-4A6F5957E664}" srcOrd="0" destOrd="0" presId="urn:microsoft.com/office/officeart/2005/8/layout/pyramid3"/>
    <dgm:cxn modelId="{170133F3-E6F4-4C09-BDDB-1D38E4C7B252}" type="presOf" srcId="{AD8F6258-5DEC-42A7-847F-2B129A5F6EC9}" destId="{6E651764-ECE9-4E66-ABED-910658ED2452}" srcOrd="0" destOrd="0" presId="urn:microsoft.com/office/officeart/2005/8/layout/pyramid3"/>
    <dgm:cxn modelId="{C69AFE0B-12F8-4B33-B34A-F41F2FEE1837}" srcId="{4076E304-769B-4DF8-93E1-F8958136B15C}" destId="{AD8F6258-5DEC-42A7-847F-2B129A5F6EC9}" srcOrd="6" destOrd="0" parTransId="{C9A628FE-42D3-4FD5-AF3B-E10901022442}" sibTransId="{0EF8B8E9-5241-4ABD-83BA-B4E4EFDA047F}"/>
    <dgm:cxn modelId="{3C12DE99-5303-43C0-B210-D93A33C31A00}" type="presOf" srcId="{EACD015D-D4C9-440C-A845-515B5BC6E345}" destId="{B4742A3A-70B6-44F7-B1EC-17F762F1074A}" srcOrd="0" destOrd="0" presId="urn:microsoft.com/office/officeart/2005/8/layout/pyramid3"/>
    <dgm:cxn modelId="{E1AE4C24-6520-4AFD-81C2-1B78470D2F6E}" type="presOf" srcId="{F3074208-A428-43AA-94C5-99D3135A8A1F}" destId="{E30D3869-0711-4990-B743-CA507704E40E}" srcOrd="0" destOrd="0" presId="urn:microsoft.com/office/officeart/2005/8/layout/pyramid3"/>
    <dgm:cxn modelId="{8EDCD57F-C1E0-4AED-AC24-C3A11AAB5BA7}" type="presOf" srcId="{EACD015D-D4C9-440C-A845-515B5BC6E345}" destId="{F3865F53-BCAB-43E6-9A59-57E119E8EF47}" srcOrd="1" destOrd="0" presId="urn:microsoft.com/office/officeart/2005/8/layout/pyramid3"/>
    <dgm:cxn modelId="{786F6AED-051B-46CD-B9C6-DB17AF971AA0}" type="presParOf" srcId="{75267443-F441-4FB2-9E8F-9804D2B13731}" destId="{890D9D8A-6B3E-4FA6-8435-9E24ED0138FE}" srcOrd="0" destOrd="0" presId="urn:microsoft.com/office/officeart/2005/8/layout/pyramid3"/>
    <dgm:cxn modelId="{3F962F3A-7D90-4FD5-82E0-6D254E45A527}" type="presParOf" srcId="{890D9D8A-6B3E-4FA6-8435-9E24ED0138FE}" destId="{E30D3869-0711-4990-B743-CA507704E40E}" srcOrd="0" destOrd="0" presId="urn:microsoft.com/office/officeart/2005/8/layout/pyramid3"/>
    <dgm:cxn modelId="{F578EC03-695F-4068-AA57-EE32E787157D}" type="presParOf" srcId="{890D9D8A-6B3E-4FA6-8435-9E24ED0138FE}" destId="{0F037B2E-52A3-4BD1-825A-11B086A71F2D}" srcOrd="1" destOrd="0" presId="urn:microsoft.com/office/officeart/2005/8/layout/pyramid3"/>
    <dgm:cxn modelId="{A477FAF8-2F87-4F59-8A77-0310022283D3}" type="presParOf" srcId="{75267443-F441-4FB2-9E8F-9804D2B13731}" destId="{350FBDD6-DD58-483F-9CC7-CEB0B1BF177C}" srcOrd="1" destOrd="0" presId="urn:microsoft.com/office/officeart/2005/8/layout/pyramid3"/>
    <dgm:cxn modelId="{915D36A9-4ECB-4EAA-846F-8AD2DEA06920}" type="presParOf" srcId="{350FBDD6-DD58-483F-9CC7-CEB0B1BF177C}" destId="{AA5F73AD-3C53-4E0A-B577-F95644F5B7F2}" srcOrd="0" destOrd="0" presId="urn:microsoft.com/office/officeart/2005/8/layout/pyramid3"/>
    <dgm:cxn modelId="{A711EE49-EF5F-49F3-B29A-98C39AD168E3}" type="presParOf" srcId="{350FBDD6-DD58-483F-9CC7-CEB0B1BF177C}" destId="{D9FAA626-E43C-45D5-9B76-5909872D38D0}" srcOrd="1" destOrd="0" presId="urn:microsoft.com/office/officeart/2005/8/layout/pyramid3"/>
    <dgm:cxn modelId="{E9DEFB97-0AA0-47E9-BCEA-E5D55FD09EA3}" type="presParOf" srcId="{75267443-F441-4FB2-9E8F-9804D2B13731}" destId="{51B471D1-4D8E-40B5-9194-002CD4E93041}" srcOrd="2" destOrd="0" presId="urn:microsoft.com/office/officeart/2005/8/layout/pyramid3"/>
    <dgm:cxn modelId="{C2B38B2D-076E-4CE7-B0C2-FC650D8897BF}" type="presParOf" srcId="{51B471D1-4D8E-40B5-9194-002CD4E93041}" destId="{C29ED0DF-3913-434F-81F1-A5C8A8A915F3}" srcOrd="0" destOrd="0" presId="urn:microsoft.com/office/officeart/2005/8/layout/pyramid3"/>
    <dgm:cxn modelId="{1210A1CF-C5AF-486F-A595-6CB8D48019FD}" type="presParOf" srcId="{51B471D1-4D8E-40B5-9194-002CD4E93041}" destId="{3B727B9B-AB7E-4B7F-9FD4-BE5FA32C9926}" srcOrd="1" destOrd="0" presId="urn:microsoft.com/office/officeart/2005/8/layout/pyramid3"/>
    <dgm:cxn modelId="{2F0DFAF8-078E-4CAC-BFA6-94CB1D3391CA}" type="presParOf" srcId="{75267443-F441-4FB2-9E8F-9804D2B13731}" destId="{332903C0-51CF-448D-9F5A-9A8B44A8DCD0}" srcOrd="3" destOrd="0" presId="urn:microsoft.com/office/officeart/2005/8/layout/pyramid3"/>
    <dgm:cxn modelId="{49355E77-FD88-4A4D-8F95-5967F74C296A}" type="presParOf" srcId="{332903C0-51CF-448D-9F5A-9A8B44A8DCD0}" destId="{91C3BAB0-964C-448A-A358-4A6F5957E664}" srcOrd="0" destOrd="0" presId="urn:microsoft.com/office/officeart/2005/8/layout/pyramid3"/>
    <dgm:cxn modelId="{BA083035-06E5-4662-907D-FD3A53394899}" type="presParOf" srcId="{332903C0-51CF-448D-9F5A-9A8B44A8DCD0}" destId="{65FC25A1-3D33-4355-888E-E2911DA37EBE}" srcOrd="1" destOrd="0" presId="urn:microsoft.com/office/officeart/2005/8/layout/pyramid3"/>
    <dgm:cxn modelId="{6CEEDD76-51FC-4C69-8310-C81B35E5BA72}" type="presParOf" srcId="{75267443-F441-4FB2-9E8F-9804D2B13731}" destId="{902CFBDB-34C4-4E55-97F1-886BD31F1E57}" srcOrd="4" destOrd="0" presId="urn:microsoft.com/office/officeart/2005/8/layout/pyramid3"/>
    <dgm:cxn modelId="{338FE616-C764-486D-AC5B-1048E4FC031F}" type="presParOf" srcId="{902CFBDB-34C4-4E55-97F1-886BD31F1E57}" destId="{F7F12B3D-9397-4115-A40C-04E86DA957FE}" srcOrd="0" destOrd="0" presId="urn:microsoft.com/office/officeart/2005/8/layout/pyramid3"/>
    <dgm:cxn modelId="{ED9CFBDF-7AE0-43A7-8F73-C11D00B93DAA}" type="presParOf" srcId="{902CFBDB-34C4-4E55-97F1-886BD31F1E57}" destId="{B65AB1C2-170D-4FC7-9A8F-F722C66D501A}" srcOrd="1" destOrd="0" presId="urn:microsoft.com/office/officeart/2005/8/layout/pyramid3"/>
    <dgm:cxn modelId="{FC60B462-9BAE-4A64-9C23-A6A1F4481D14}" type="presParOf" srcId="{75267443-F441-4FB2-9E8F-9804D2B13731}" destId="{F683E9A5-2B16-492B-A0D4-62E975495E53}" srcOrd="5" destOrd="0" presId="urn:microsoft.com/office/officeart/2005/8/layout/pyramid3"/>
    <dgm:cxn modelId="{CDE03DC2-6267-4472-9B68-1984083B6C59}" type="presParOf" srcId="{F683E9A5-2B16-492B-A0D4-62E975495E53}" destId="{B4742A3A-70B6-44F7-B1EC-17F762F1074A}" srcOrd="0" destOrd="0" presId="urn:microsoft.com/office/officeart/2005/8/layout/pyramid3"/>
    <dgm:cxn modelId="{FF217C0B-58BA-42D8-9123-97B59162FE2E}" type="presParOf" srcId="{F683E9A5-2B16-492B-A0D4-62E975495E53}" destId="{F3865F53-BCAB-43E6-9A59-57E119E8EF47}" srcOrd="1" destOrd="0" presId="urn:microsoft.com/office/officeart/2005/8/layout/pyramid3"/>
    <dgm:cxn modelId="{2EB6CC57-4B98-4D8E-971C-F3D61B5ED6D9}" type="presParOf" srcId="{75267443-F441-4FB2-9E8F-9804D2B13731}" destId="{B47C2262-6ECD-40C1-B14F-9F557865EF68}" srcOrd="6" destOrd="0" presId="urn:microsoft.com/office/officeart/2005/8/layout/pyramid3"/>
    <dgm:cxn modelId="{AB545176-3DCF-41C5-B94C-E2C83D5E6DE5}" type="presParOf" srcId="{B47C2262-6ECD-40C1-B14F-9F557865EF68}" destId="{6E651764-ECE9-4E66-ABED-910658ED2452}" srcOrd="0" destOrd="0" presId="urn:microsoft.com/office/officeart/2005/8/layout/pyramid3"/>
    <dgm:cxn modelId="{E4E74417-8019-400A-B799-C238EAB52541}" type="presParOf" srcId="{B47C2262-6ECD-40C1-B14F-9F557865EF68}" destId="{6F7B624A-7038-43EE-8A9A-DB18B58BC07A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D3869-0711-4990-B743-CA507704E40E}">
      <dsp:nvSpPr>
        <dsp:cNvPr id="0" name=""/>
        <dsp:cNvSpPr/>
      </dsp:nvSpPr>
      <dsp:spPr>
        <a:xfrm rot="10800000">
          <a:off x="0" y="0"/>
          <a:ext cx="4627085" cy="510185"/>
        </a:xfrm>
        <a:prstGeom prst="trapezoid">
          <a:avLst>
            <a:gd name="adj" fmla="val 647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2060"/>
              </a:solidFill>
            </a:rPr>
            <a:t>Kingdom</a:t>
          </a:r>
          <a:endParaRPr lang="en-US" sz="1300" b="1" kern="1200" dirty="0">
            <a:solidFill>
              <a:srgbClr val="002060"/>
            </a:solidFill>
          </a:endParaRPr>
        </a:p>
      </dsp:txBody>
      <dsp:txXfrm rot="-10800000">
        <a:off x="809739" y="0"/>
        <a:ext cx="3007605" cy="510185"/>
      </dsp:txXfrm>
    </dsp:sp>
    <dsp:sp modelId="{AA5F73AD-3C53-4E0A-B577-F95644F5B7F2}">
      <dsp:nvSpPr>
        <dsp:cNvPr id="0" name=""/>
        <dsp:cNvSpPr/>
      </dsp:nvSpPr>
      <dsp:spPr>
        <a:xfrm rot="10800000">
          <a:off x="330506" y="510185"/>
          <a:ext cx="3966072" cy="510185"/>
        </a:xfrm>
        <a:prstGeom prst="trapezoid">
          <a:avLst>
            <a:gd name="adj" fmla="val 647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2060"/>
              </a:solidFill>
            </a:rPr>
            <a:t>Division/Phylum</a:t>
          </a:r>
          <a:endParaRPr lang="en-US" sz="1300" b="1" kern="1200" dirty="0">
            <a:solidFill>
              <a:srgbClr val="002060"/>
            </a:solidFill>
          </a:endParaRPr>
        </a:p>
      </dsp:txBody>
      <dsp:txXfrm rot="-10800000">
        <a:off x="1024568" y="510185"/>
        <a:ext cx="2577947" cy="510185"/>
      </dsp:txXfrm>
    </dsp:sp>
    <dsp:sp modelId="{C29ED0DF-3913-434F-81F1-A5C8A8A915F3}">
      <dsp:nvSpPr>
        <dsp:cNvPr id="0" name=""/>
        <dsp:cNvSpPr/>
      </dsp:nvSpPr>
      <dsp:spPr>
        <a:xfrm rot="10800000">
          <a:off x="661012" y="1020371"/>
          <a:ext cx="3305060" cy="510185"/>
        </a:xfrm>
        <a:prstGeom prst="trapezoid">
          <a:avLst>
            <a:gd name="adj" fmla="val 647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2060"/>
              </a:solidFill>
            </a:rPr>
            <a:t>Class</a:t>
          </a:r>
          <a:endParaRPr lang="en-US" sz="1300" b="1" kern="1200" dirty="0">
            <a:solidFill>
              <a:srgbClr val="002060"/>
            </a:solidFill>
          </a:endParaRPr>
        </a:p>
      </dsp:txBody>
      <dsp:txXfrm rot="-10800000">
        <a:off x="1239397" y="1020371"/>
        <a:ext cx="2148289" cy="510185"/>
      </dsp:txXfrm>
    </dsp:sp>
    <dsp:sp modelId="{91C3BAB0-964C-448A-A358-4A6F5957E664}">
      <dsp:nvSpPr>
        <dsp:cNvPr id="0" name=""/>
        <dsp:cNvSpPr/>
      </dsp:nvSpPr>
      <dsp:spPr>
        <a:xfrm rot="10800000">
          <a:off x="991518" y="1530557"/>
          <a:ext cx="2644048" cy="510185"/>
        </a:xfrm>
        <a:prstGeom prst="trapezoid">
          <a:avLst>
            <a:gd name="adj" fmla="val 647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2060"/>
              </a:solidFill>
            </a:rPr>
            <a:t>Order</a:t>
          </a:r>
          <a:endParaRPr lang="en-US" sz="1300" b="1" kern="1200" dirty="0">
            <a:solidFill>
              <a:srgbClr val="002060"/>
            </a:solidFill>
          </a:endParaRPr>
        </a:p>
      </dsp:txBody>
      <dsp:txXfrm rot="-10800000">
        <a:off x="1454226" y="1530557"/>
        <a:ext cx="1718631" cy="510185"/>
      </dsp:txXfrm>
    </dsp:sp>
    <dsp:sp modelId="{F7F12B3D-9397-4115-A40C-04E86DA957FE}">
      <dsp:nvSpPr>
        <dsp:cNvPr id="0" name=""/>
        <dsp:cNvSpPr/>
      </dsp:nvSpPr>
      <dsp:spPr>
        <a:xfrm rot="10800000">
          <a:off x="1322024" y="2040743"/>
          <a:ext cx="1983036" cy="510185"/>
        </a:xfrm>
        <a:prstGeom prst="trapezoid">
          <a:avLst>
            <a:gd name="adj" fmla="val 647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2060"/>
              </a:solidFill>
            </a:rPr>
            <a:t>Family</a:t>
          </a:r>
          <a:endParaRPr lang="en-US" sz="1300" b="1" kern="1200" dirty="0">
            <a:solidFill>
              <a:srgbClr val="002060"/>
            </a:solidFill>
          </a:endParaRPr>
        </a:p>
      </dsp:txBody>
      <dsp:txXfrm rot="-10800000">
        <a:off x="1669055" y="2040743"/>
        <a:ext cx="1288973" cy="510185"/>
      </dsp:txXfrm>
    </dsp:sp>
    <dsp:sp modelId="{B4742A3A-70B6-44F7-B1EC-17F762F1074A}">
      <dsp:nvSpPr>
        <dsp:cNvPr id="0" name=""/>
        <dsp:cNvSpPr/>
      </dsp:nvSpPr>
      <dsp:spPr>
        <a:xfrm rot="10800000">
          <a:off x="1652530" y="2550929"/>
          <a:ext cx="1322024" cy="510185"/>
        </a:xfrm>
        <a:prstGeom prst="trapezoid">
          <a:avLst>
            <a:gd name="adj" fmla="val 647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2060"/>
              </a:solidFill>
            </a:rPr>
            <a:t>Genus</a:t>
          </a:r>
          <a:endParaRPr lang="en-US" sz="1300" b="1" kern="1200" dirty="0">
            <a:solidFill>
              <a:srgbClr val="002060"/>
            </a:solidFill>
          </a:endParaRPr>
        </a:p>
      </dsp:txBody>
      <dsp:txXfrm rot="-10800000">
        <a:off x="1883884" y="2550929"/>
        <a:ext cx="859315" cy="510185"/>
      </dsp:txXfrm>
    </dsp:sp>
    <dsp:sp modelId="{6E651764-ECE9-4E66-ABED-910658ED2452}">
      <dsp:nvSpPr>
        <dsp:cNvPr id="0" name=""/>
        <dsp:cNvSpPr/>
      </dsp:nvSpPr>
      <dsp:spPr>
        <a:xfrm rot="10800000">
          <a:off x="1983036" y="3061115"/>
          <a:ext cx="661012" cy="510185"/>
        </a:xfrm>
        <a:prstGeom prst="trapezoid">
          <a:avLst>
            <a:gd name="adj" fmla="val 647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rgbClr val="002060"/>
              </a:solidFill>
            </a:rPr>
            <a:t>Species</a:t>
          </a:r>
          <a:endParaRPr lang="en-US" sz="1300" b="1" kern="1200" dirty="0">
            <a:solidFill>
              <a:srgbClr val="002060"/>
            </a:solidFill>
          </a:endParaRPr>
        </a:p>
      </dsp:txBody>
      <dsp:txXfrm rot="-10800000">
        <a:off x="1983036" y="3061115"/>
        <a:ext cx="661012" cy="510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0BBA0-4BBB-4E61-B005-EDD0BEB1EF8C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B06D0-0501-4D02-9C96-93189E4E7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6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B06D0-0501-4D02-9C96-93189E4E72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25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4A39A-87E6-4E6C-93D3-6BE1D2E2342A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68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59905-3763-407B-94B6-2D6ACD1B5351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0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F751-24A6-413C-9C1D-4A588015107E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6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0A59-94D4-45F4-965D-669737EC7354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08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0C55-3987-4362-BB7F-7722400A84EF}" type="datetime1">
              <a:rPr lang="en-US" smtClean="0"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9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B47B-1399-477E-AE03-8ACB53391F92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32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771D3-21EF-4962-A752-BA70166476CD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7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A8313-2E0D-402F-BAF7-689AF1B620C8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5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35167-BD96-4334-A8F1-55F3E95F6288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88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38F3-1A17-4CC1-AF21-CBE36866DF8F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59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4112F-11EB-481C-BC40-BC74663FCE60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89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7DAC1-BDA7-4ECB-992D-F9DC10F8B196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2865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28D66-8B57-401A-9191-390532041837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59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59947-64FA-45CB-977E-DBEDA2E102F4}" type="datetime1">
              <a:rPr lang="en-US" smtClean="0"/>
              <a:t>2/4/2023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12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2DD15-D4DB-40E9-85D9-BD03F6B63092}" type="datetime1">
              <a:rPr lang="en-US" smtClean="0"/>
              <a:t>2/4/2023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30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8C12C-CE8D-465E-A06C-DDB518FA2791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91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8A54-0970-4A87-BE9D-CE9CB8EBD03A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95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6DCBA82-4EC7-4B78-BEA7-A24AF1F6076A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Asha Rajaure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35CD3-7695-47D5-98ED-A85E3C035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03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3031" y="1025507"/>
            <a:ext cx="6880808" cy="4571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ne-NP" sz="6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विषय विज्ञान 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ne-NP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कक्षा ९</a:t>
            </a:r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ne-NP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एकाई २</a:t>
            </a:r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ne-NP" sz="4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पाठ: सजिवहरुको वर्गिकरण</a:t>
            </a:r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2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1480306"/>
            <a:ext cx="682515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पाठ्यवस्तुहरु</a:t>
            </a:r>
            <a:r>
              <a:rPr lang="ne-NP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 जीवहरुको वर्गिकरणको महत्व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 दुई पक्षिय नामाकरण प्रणाली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 पाँच जगत वर्गिकरण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>
              <a:lnSpc>
                <a:spcPct val="150000"/>
              </a:lnSpc>
            </a:pPr>
            <a:r>
              <a:rPr lang="ne-NP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 पाँच जगत वर्गिकरण प्रणालीका आधारहरु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84710" y="430684"/>
            <a:ext cx="7055380" cy="1400530"/>
          </a:xfrm>
          <a:prstGeom prst="rect">
            <a:avLst/>
          </a:prstGeom>
        </p:spPr>
        <p:txBody>
          <a:bodyPr/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e-NP" sz="4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सजिवहरुको </a:t>
            </a:r>
            <a:r>
              <a:rPr lang="ne-NP" sz="4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वर्गिकरण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r>
              <a:rPr lang="ne-NP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06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7674" y="1491323"/>
            <a:ext cx="6825150" cy="44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36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पाठ्यवस्तुहरु</a:t>
            </a:r>
            <a:r>
              <a:rPr lang="ne-NP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सजीवहरुको </a:t>
            </a:r>
            <a:r>
              <a:rPr lang="ne-NP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वर्गिकरणको </a:t>
            </a: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परिचय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Tx/>
              <a:buChar char="-"/>
            </a:pP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सजीवहरुमा कोषको भिन्नता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जीवहरुमा पोषण प्रक्रिया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e-NP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जीवहरुमा प्रजनन प्रक्रिया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84710" y="430684"/>
            <a:ext cx="7055380" cy="1400530"/>
          </a:xfrm>
          <a:prstGeom prst="rect">
            <a:avLst/>
          </a:prstGeom>
        </p:spPr>
        <p:txBody>
          <a:bodyPr/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e-NP" sz="4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पुनरावृत्ती (पुनरावलोकन)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0000400000000000000" pitchFamily="2"/>
            </a:endParaRPr>
          </a:p>
          <a:p>
            <a:r>
              <a:rPr lang="ne-NP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901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957" y="2159306"/>
            <a:ext cx="2875404" cy="3161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0675" y="222374"/>
            <a:ext cx="56329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800" b="1" dirty="0" smtClean="0">
                <a:solidFill>
                  <a:schemeClr val="accent1">
                    <a:lumMod val="50000"/>
                  </a:schemeClr>
                </a:solidFill>
              </a:rPr>
              <a:t>विचारणीय </a:t>
            </a:r>
            <a:r>
              <a:rPr lang="ne-NP" sz="2800" b="1" dirty="0" smtClean="0">
                <a:solidFill>
                  <a:schemeClr val="accent1">
                    <a:lumMod val="50000"/>
                  </a:schemeClr>
                </a:solidFill>
              </a:rPr>
              <a:t>प्रस्नहरु</a:t>
            </a:r>
          </a:p>
          <a:p>
            <a:pPr>
              <a:lnSpc>
                <a:spcPct val="150000"/>
              </a:lnSpc>
            </a:pPr>
            <a:r>
              <a:rPr lang="ne-NP" sz="2000" dirty="0" smtClean="0">
                <a:solidFill>
                  <a:srgbClr val="002060"/>
                </a:solidFill>
              </a:rPr>
              <a:t>- कुन जीवहरु एक कोषिय र कुन वहुकोषिय हुन् 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ne-NP" sz="2000" dirty="0" smtClean="0">
                <a:solidFill>
                  <a:srgbClr val="002060"/>
                </a:solidFill>
              </a:rPr>
              <a:t>कुन जमिनमा बस्छन् र कुन पानीमा बस्छन् 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ne-NP" sz="2000" dirty="0" smtClean="0">
                <a:solidFill>
                  <a:srgbClr val="002060"/>
                </a:solidFill>
              </a:rPr>
              <a:t>कुन स्वपोषक हुन् र कुन परपोषक हुन् ?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80" y="2489816"/>
            <a:ext cx="1795754" cy="23355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66" y="66102"/>
            <a:ext cx="2670902" cy="2005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58" y="2544897"/>
            <a:ext cx="2369858" cy="1961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6945" y="5409554"/>
            <a:ext cx="8496237" cy="974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000" b="1" dirty="0" smtClean="0">
                <a:solidFill>
                  <a:srgbClr val="002060"/>
                </a:solidFill>
              </a:rPr>
              <a:t>सजीवहरुलाई तिनीहरुमा पाइने समान र असमान विशेषताहरुका आधारमा </a:t>
            </a:r>
          </a:p>
          <a:p>
            <a:pPr>
              <a:lnSpc>
                <a:spcPct val="150000"/>
              </a:lnSpc>
            </a:pPr>
            <a:r>
              <a:rPr lang="ne-NP" sz="2000" b="1" dirty="0" smtClean="0">
                <a:solidFill>
                  <a:srgbClr val="002060"/>
                </a:solidFill>
              </a:rPr>
              <a:t>समूह र उप समूहमा विभाजन गरिने प्रक्रियालाई सजीवको वर्गिकरण भनिन्छ । 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6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sz="4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जीवहरुको वर्गिकरणको महत्व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0000400000000000000" pitchFamily="2"/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0000400000000000000" pitchFamily="2"/>
              </a:rPr>
            </a:br>
            <a:r>
              <a:rPr lang="ne-NP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700" y="1535291"/>
            <a:ext cx="7153544" cy="4848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जीवहरुको वर्गिकरणले क्रम विकाससम्बन्धी तथ्यहरु पत्ता लगाउन मदत </a:t>
            </a:r>
            <a:r>
              <a:rPr lang="ne-NP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ग</a:t>
            </a:r>
            <a:r>
              <a:rPr lang="ne-NP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र्दछ।</a:t>
            </a:r>
            <a:endParaRPr lang="ne-NP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ne-NP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यसको मदत बाट सजीवहरुका बारेमा छोटो समयमा नै अध्ययन गर्न सकिन्छ।</a:t>
            </a:r>
          </a:p>
          <a:p>
            <a:pPr>
              <a:lnSpc>
                <a:spcPct val="150000"/>
              </a:lnSpc>
            </a:pPr>
            <a:r>
              <a:rPr lang="ne-NP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यसले गर्दा सजीवहरुको वैज्ञानिक नामाकरन गर्न सजिलो हुन्छ।</a:t>
            </a:r>
          </a:p>
          <a:p>
            <a:pPr>
              <a:lnSpc>
                <a:spcPct val="150000"/>
              </a:lnSpc>
            </a:pPr>
            <a:r>
              <a:rPr lang="ne-NP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यसले सजीवहरुको प्राकृतिक सम्बन्धका बारेमा ब्याख्या गर्दछ।</a:t>
            </a:r>
          </a:p>
          <a:p>
            <a:pPr>
              <a:lnSpc>
                <a:spcPct val="150000"/>
              </a:lnSpc>
            </a:pPr>
            <a:r>
              <a:rPr lang="ne-NP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यसले सजीवहरुको अध्ययनलाई सजिलो र वैज्ञानिक बनाउछ।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20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e-NP" sz="4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दुई </a:t>
            </a:r>
            <a:r>
              <a:rPr lang="ne-NP" sz="4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पदिय नामाकरण </a:t>
            </a:r>
            <a:r>
              <a:rPr lang="ne-NP" sz="4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प्रणाली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0000400000000000000" pitchFamily="2"/>
              </a:rPr>
              <a:t/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0000400000000000000" pitchFamily="2"/>
              </a:rPr>
            </a:br>
            <a:r>
              <a:rPr lang="ne-NP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700" y="1777508"/>
            <a:ext cx="6711654" cy="434787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कुनै पनि सजीवको वैज्ञानिक नाम ल्याटिन भाषाको दुइवटा शब्दहरु- जेनस र स्पेसिज बाट बनेको हुन्छ। यसरि </a:t>
            </a:r>
            <a:r>
              <a:rPr lang="ne-NP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जेनस र </a:t>
            </a: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स्पेसिस नामहरु प्रचलनमा ल्याउने प्रणालीलाई बाइनोमियल नामाकरण प्रणाली भनिन्छ। जस्तै: 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Homo sapiens, </a:t>
            </a:r>
            <a:r>
              <a:rPr lang="ne-NP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भ्यागुतो, </a:t>
            </a:r>
            <a:r>
              <a:rPr lang="en-US" sz="28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Rana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en-US" sz="28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rigina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06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102761"/>
            <a:ext cx="7055380" cy="1400530"/>
          </a:xfrm>
        </p:spPr>
        <p:txBody>
          <a:bodyPr/>
          <a:lstStyle/>
          <a:p>
            <a:r>
              <a:rPr lang="ne-NP" dirty="0" smtClean="0">
                <a:solidFill>
                  <a:schemeClr val="accent1">
                    <a:lumMod val="75000"/>
                  </a:schemeClr>
                </a:solidFill>
              </a:rPr>
              <a:t>जेनस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029" y="883932"/>
            <a:ext cx="6867325" cy="166354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dirty="0" smtClean="0">
                <a:solidFill>
                  <a:srgbClr val="002060"/>
                </a:solidFill>
              </a:rPr>
              <a:t>सबैभन्दा बढी गुणहरु मिल्ने प्रजातिहरुको समूहलाई जेनस भनिन्छ। वर्गिकरन गर्दा यसलाई </a:t>
            </a:r>
            <a:r>
              <a:rPr lang="en-US" dirty="0" smtClean="0">
                <a:solidFill>
                  <a:srgbClr val="002060"/>
                </a:solidFill>
              </a:rPr>
              <a:t>family </a:t>
            </a:r>
            <a:r>
              <a:rPr lang="ne-NP" dirty="0" smtClean="0">
                <a:solidFill>
                  <a:srgbClr val="002060"/>
                </a:solidFill>
              </a:rPr>
              <a:t>भन्दा तल र स्पेसिस भन्दा माथि राखिन्छ। जस्तै: </a:t>
            </a:r>
            <a:r>
              <a:rPr lang="en-US" dirty="0" smtClean="0">
                <a:solidFill>
                  <a:srgbClr val="002060"/>
                </a:solidFill>
              </a:rPr>
              <a:t>Genus </a:t>
            </a:r>
            <a:r>
              <a:rPr lang="en-US" dirty="0" err="1" smtClean="0">
                <a:solidFill>
                  <a:srgbClr val="002060"/>
                </a:solidFill>
              </a:rPr>
              <a:t>Canis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ne-NP" dirty="0" smtClean="0">
                <a:solidFill>
                  <a:srgbClr val="002060"/>
                </a:solidFill>
              </a:rPr>
              <a:t>अन्तर्गत कुकुर, स्याल, ब्वाँसो आदि जस्ता जनावरहरु पर्दछन।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37110" y="3618167"/>
            <a:ext cx="7055380" cy="7719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e-NP" sz="4000" dirty="0" smtClean="0">
                <a:solidFill>
                  <a:schemeClr val="accent1">
                    <a:lumMod val="75000"/>
                  </a:schemeClr>
                </a:solidFill>
              </a:rPr>
              <a:t>स्पेसिज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24429" y="4426948"/>
            <a:ext cx="6867325" cy="16635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50000"/>
              </a:lnSpc>
            </a:pPr>
            <a:r>
              <a:rPr lang="ne-NP" sz="2400" dirty="0" smtClean="0">
                <a:solidFill>
                  <a:srgbClr val="002060"/>
                </a:solidFill>
              </a:rPr>
              <a:t>प्राय एकै किसिमका विशेषताहरु भएका सजीवहरुको समूह जुन एक आपसमा प्रजनन गर्ने क्षमता राख्छन्, त्यसलाई स्पेसिज भनिन्छ।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68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715070"/>
          </a:xfrm>
        </p:spPr>
        <p:txBody>
          <a:bodyPr/>
          <a:lstStyle/>
          <a:p>
            <a:r>
              <a:rPr lang="ne-NP" dirty="0" smtClean="0">
                <a:solidFill>
                  <a:srgbClr val="002060"/>
                </a:solidFill>
              </a:rPr>
              <a:t>वर्गिकरणका तत्वहरु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370947"/>
              </p:ext>
            </p:extLst>
          </p:nvPr>
        </p:nvGraphicFramePr>
        <p:xfrm>
          <a:off x="694062" y="2052635"/>
          <a:ext cx="7810960" cy="3543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1392"/>
                <a:gridCol w="3564172"/>
                <a:gridCol w="2055396"/>
              </a:tblGrid>
              <a:tr h="506276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Plantee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  Animalia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06276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Tracheophytes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  </a:t>
                      </a:r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Cordata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0627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Angiosperm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  Mammalia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06276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Brassicales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  Primates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06276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Brassicaceae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  </a:t>
                      </a:r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Homonidie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0627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Brassica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  Homo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506276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Campestris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  </a:t>
                      </a:r>
                      <a:r>
                        <a:rPr lang="en-US" b="1" dirty="0" err="1" smtClean="0">
                          <a:solidFill>
                            <a:srgbClr val="002060"/>
                          </a:solidFill>
                        </a:rPr>
                        <a:t>Sepiens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5880777"/>
              </p:ext>
            </p:extLst>
          </p:nvPr>
        </p:nvGraphicFramePr>
        <p:xfrm>
          <a:off x="2027102" y="2049137"/>
          <a:ext cx="4627085" cy="3571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7113" y="1553376"/>
            <a:ext cx="692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तोरी						     मानिस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76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011168"/>
            <a:ext cx="7055380" cy="715070"/>
          </a:xfrm>
        </p:spPr>
        <p:txBody>
          <a:bodyPr/>
          <a:lstStyle/>
          <a:p>
            <a:r>
              <a:rPr lang="ne-NP" sz="3600" dirty="0" smtClean="0">
                <a:solidFill>
                  <a:srgbClr val="002060"/>
                </a:solidFill>
              </a:rPr>
              <a:t>पाँच जगत वर्गिकरण प्रणाली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164" y="4594033"/>
            <a:ext cx="6779190" cy="110168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e-NP" dirty="0" smtClean="0">
                <a:solidFill>
                  <a:srgbClr val="002060"/>
                </a:solidFill>
              </a:rPr>
              <a:t>सजीवहरुलाई  जनावर, विरवा, फन्जाई, प्रोटीस्टा र मोनेरा गरी पाँच जगत वर्गिकरण प्रणाली भनिन्छ।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22069" y="307658"/>
            <a:ext cx="7055380" cy="715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e-NP" sz="3200" dirty="0" smtClean="0">
                <a:solidFill>
                  <a:schemeClr val="accent2">
                    <a:lumMod val="50000"/>
                  </a:schemeClr>
                </a:solidFill>
              </a:rPr>
              <a:t>दुई जगत प्रणालिका मूख्य कमजोरिहरु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024564"/>
            <a:ext cx="6466901" cy="2548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dirty="0" smtClean="0">
                <a:solidFill>
                  <a:schemeClr val="accent6">
                    <a:lumMod val="50000"/>
                  </a:schemeClr>
                </a:solidFill>
              </a:rPr>
              <a:t>क) प्रोकारियोट्स र युकारियोट्स सजीवलाई प्रस्टसँग छुट्याएको छैन।</a:t>
            </a:r>
          </a:p>
          <a:p>
            <a:pPr>
              <a:lnSpc>
                <a:spcPct val="150000"/>
              </a:lnSpc>
            </a:pPr>
            <a:r>
              <a:rPr lang="ne-NP" dirty="0" smtClean="0">
                <a:solidFill>
                  <a:schemeClr val="accent6">
                    <a:lumMod val="50000"/>
                  </a:schemeClr>
                </a:solidFill>
              </a:rPr>
              <a:t>ख) एककोषीय र वहु कोषीय सजीवलाई छुट्याएको छैन।</a:t>
            </a:r>
          </a:p>
          <a:p>
            <a:pPr>
              <a:lnSpc>
                <a:spcPct val="150000"/>
              </a:lnSpc>
            </a:pPr>
            <a:r>
              <a:rPr lang="ne-NP" dirty="0" smtClean="0">
                <a:solidFill>
                  <a:schemeClr val="accent6">
                    <a:lumMod val="50000"/>
                  </a:schemeClr>
                </a:solidFill>
              </a:rPr>
              <a:t>ग) प्रकाश संश्लेषण गर्न सक्ने एल्गी र गर्न नसक्ने फन्जाइलाई प्रस्टसँग छुट्याएको छैन।</a:t>
            </a:r>
          </a:p>
          <a:p>
            <a:pPr>
              <a:lnSpc>
                <a:spcPct val="150000"/>
              </a:lnSpc>
            </a:pPr>
            <a:r>
              <a:rPr lang="ne-NP" dirty="0" smtClean="0">
                <a:solidFill>
                  <a:schemeClr val="accent6">
                    <a:lumMod val="50000"/>
                  </a:schemeClr>
                </a:solidFill>
              </a:rPr>
              <a:t>घ) सबै सजीवहरुलाई समेट्न सकेको छैन।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88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e-NP" sz="3200" dirty="0" smtClean="0">
                <a:solidFill>
                  <a:schemeClr val="accent2">
                    <a:lumMod val="50000"/>
                  </a:schemeClr>
                </a:solidFill>
              </a:rPr>
              <a:t>पाँच जगत वर्गिकरण प्रणालीका आधारहरु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10" y="1344058"/>
            <a:ext cx="7392349" cy="490434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497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Basis of Classification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598034"/>
              </p:ext>
            </p:extLst>
          </p:nvPr>
        </p:nvGraphicFramePr>
        <p:xfrm>
          <a:off x="627960" y="2052638"/>
          <a:ext cx="762367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7738"/>
                <a:gridCol w="176593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Basis of Classification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Kingdom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 Types of cell-</a:t>
                      </a:r>
                      <a:r>
                        <a:rPr lang="en-US" sz="2400" dirty="0" err="1" smtClean="0"/>
                        <a:t>Prokyotic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Monera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2. Structure of the body-</a:t>
                      </a:r>
                      <a:r>
                        <a:rPr lang="en-US" sz="2400" dirty="0" err="1" smtClean="0"/>
                        <a:t>Unicellur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Protists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3. Presence of cell </a:t>
                      </a:r>
                      <a:r>
                        <a:rPr lang="en-US" sz="2400" dirty="0" err="1" smtClean="0"/>
                        <a:t>ueall</a:t>
                      </a:r>
                      <a:r>
                        <a:rPr lang="en-US" sz="2400" dirty="0" smtClean="0"/>
                        <a:t>- </a:t>
                      </a:r>
                      <a:r>
                        <a:rPr lang="en-US" sz="2400" dirty="0" err="1" smtClean="0"/>
                        <a:t>Autothrapic</a:t>
                      </a:r>
                      <a:r>
                        <a:rPr lang="en-US" sz="2400" dirty="0" smtClean="0"/>
                        <a:t>, Producer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Plante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4. Presence of cell wall, Heterotrophic decomposer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Fungi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5. Absence of cell wall, Heterotrophic,</a:t>
                      </a:r>
                      <a:r>
                        <a:rPr lang="en-US" sz="2400" baseline="0" dirty="0" smtClean="0"/>
                        <a:t> consumer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Animella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265429"/>
            <a:ext cx="7055380" cy="1400530"/>
          </a:xfrm>
        </p:spPr>
        <p:txBody>
          <a:bodyPr/>
          <a:lstStyle/>
          <a:p>
            <a:r>
              <a:rPr lang="ne-NP" dirty="0" smtClean="0">
                <a:solidFill>
                  <a:srgbClr val="002060"/>
                </a:solidFill>
              </a:rPr>
              <a:t>जगत मोनेराका विशेषताहरु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168" y="2052638"/>
            <a:ext cx="2989561" cy="1825299"/>
          </a:xfrm>
        </p:spPr>
      </p:pic>
      <p:sp>
        <p:nvSpPr>
          <p:cNvPr id="5" name="TextBox 4"/>
          <p:cNvSpPr txBox="1"/>
          <p:nvPr/>
        </p:nvSpPr>
        <p:spPr>
          <a:xfrm>
            <a:off x="220337" y="1068629"/>
            <a:ext cx="874739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2000" dirty="0" smtClean="0">
                <a:solidFill>
                  <a:srgbClr val="002060"/>
                </a:solidFill>
              </a:rPr>
              <a:t>क) मोनेरा जीवहरु </a:t>
            </a:r>
            <a:r>
              <a:rPr lang="en-US" sz="2000" dirty="0" err="1" smtClean="0">
                <a:solidFill>
                  <a:srgbClr val="002060"/>
                </a:solidFill>
              </a:rPr>
              <a:t>Prokyarotric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ne-NP" sz="2000" dirty="0" smtClean="0">
                <a:solidFill>
                  <a:srgbClr val="002060"/>
                </a:solidFill>
              </a:rPr>
              <a:t>सुक्ष्म सजीवहरु  हुन्।</a:t>
            </a:r>
          </a:p>
          <a:p>
            <a:pPr>
              <a:lnSpc>
                <a:spcPct val="150000"/>
              </a:lnSpc>
            </a:pPr>
            <a:r>
              <a:rPr lang="ne-NP" sz="2000" dirty="0" smtClean="0">
                <a:solidFill>
                  <a:srgbClr val="002060"/>
                </a:solidFill>
              </a:rPr>
              <a:t>ख) यिनिहरुका कोषमा निश्चित न्युक्लियस हुँदैन र </a:t>
            </a:r>
          </a:p>
          <a:p>
            <a:pPr>
              <a:lnSpc>
                <a:spcPct val="150000"/>
              </a:lnSpc>
            </a:pPr>
            <a:r>
              <a:rPr lang="ne-NP" sz="2000" dirty="0" smtClean="0">
                <a:solidFill>
                  <a:srgbClr val="002060"/>
                </a:solidFill>
              </a:rPr>
              <a:t>   जेनेटिक मतेरियलको रुपमा डिअक्सिराइवो </a:t>
            </a:r>
          </a:p>
          <a:p>
            <a:pPr>
              <a:lnSpc>
                <a:spcPct val="150000"/>
              </a:lnSpc>
            </a:pPr>
            <a:r>
              <a:rPr lang="ne-NP" sz="2000" dirty="0">
                <a:solidFill>
                  <a:srgbClr val="002060"/>
                </a:solidFill>
              </a:rPr>
              <a:t> </a:t>
            </a:r>
            <a:r>
              <a:rPr lang="ne-NP" sz="2000" dirty="0" smtClean="0">
                <a:solidFill>
                  <a:srgbClr val="002060"/>
                </a:solidFill>
              </a:rPr>
              <a:t>  न्युक्लिक एसिड (</a:t>
            </a:r>
            <a:r>
              <a:rPr lang="en-US" sz="2000" dirty="0" smtClean="0">
                <a:solidFill>
                  <a:srgbClr val="002060"/>
                </a:solidFill>
              </a:rPr>
              <a:t>DNA) </a:t>
            </a:r>
            <a:r>
              <a:rPr lang="ne-NP" sz="2000" dirty="0" smtClean="0">
                <a:solidFill>
                  <a:srgbClr val="002060"/>
                </a:solidFill>
              </a:rPr>
              <a:t>हुन्छ।</a:t>
            </a:r>
          </a:p>
          <a:p>
            <a:pPr>
              <a:lnSpc>
                <a:spcPct val="150000"/>
              </a:lnSpc>
            </a:pPr>
            <a:r>
              <a:rPr lang="ne-NP" sz="2000" dirty="0" smtClean="0">
                <a:solidFill>
                  <a:srgbClr val="002060"/>
                </a:solidFill>
              </a:rPr>
              <a:t>ग) यिनिहरु प्रतिकूल अवस्थामा पनि बाँच्न सक्छन।</a:t>
            </a:r>
          </a:p>
          <a:p>
            <a:pPr>
              <a:lnSpc>
                <a:spcPct val="150000"/>
              </a:lnSpc>
            </a:pPr>
            <a:r>
              <a:rPr lang="ne-NP" sz="2000" dirty="0" smtClean="0">
                <a:solidFill>
                  <a:srgbClr val="002060"/>
                </a:solidFill>
              </a:rPr>
              <a:t>घ) यिनिहरु स्वपोषित (</a:t>
            </a:r>
            <a:r>
              <a:rPr lang="en-US" sz="2000" dirty="0" smtClean="0">
                <a:solidFill>
                  <a:srgbClr val="002060"/>
                </a:solidFill>
              </a:rPr>
              <a:t>Autotrophic</a:t>
            </a:r>
            <a:r>
              <a:rPr lang="ne-NP" sz="2000" dirty="0" smtClean="0">
                <a:solidFill>
                  <a:srgbClr val="002060"/>
                </a:solidFill>
              </a:rPr>
              <a:t>), परजीवी </a:t>
            </a:r>
          </a:p>
          <a:p>
            <a:pPr>
              <a:lnSpc>
                <a:spcPct val="150000"/>
              </a:lnSpc>
            </a:pPr>
            <a:r>
              <a:rPr lang="ne-NP" sz="2000" dirty="0">
                <a:solidFill>
                  <a:srgbClr val="002060"/>
                </a:solidFill>
              </a:rPr>
              <a:t> </a:t>
            </a:r>
            <a:r>
              <a:rPr lang="ne-NP" sz="2000" dirty="0" smtClean="0">
                <a:solidFill>
                  <a:srgbClr val="002060"/>
                </a:solidFill>
              </a:rPr>
              <a:t>  (</a:t>
            </a:r>
            <a:r>
              <a:rPr lang="en-US" sz="2000" dirty="0" smtClean="0">
                <a:solidFill>
                  <a:srgbClr val="002060"/>
                </a:solidFill>
              </a:rPr>
              <a:t> Parasite</a:t>
            </a:r>
            <a:r>
              <a:rPr lang="ne-NP" sz="2000" dirty="0" smtClean="0">
                <a:solidFill>
                  <a:srgbClr val="002060"/>
                </a:solidFill>
              </a:rPr>
              <a:t>),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</a:rPr>
              <a:t>Saproptrophic</a:t>
            </a:r>
            <a:r>
              <a:rPr lang="ne-NP" sz="2000" dirty="0" smtClean="0">
                <a:solidFill>
                  <a:srgbClr val="002060"/>
                </a:solidFill>
              </a:rPr>
              <a:t>, वा </a:t>
            </a:r>
            <a:r>
              <a:rPr lang="en-US" sz="2000" dirty="0">
                <a:solidFill>
                  <a:srgbClr val="002060"/>
                </a:solidFill>
              </a:rPr>
              <a:t>Symbiotic</a:t>
            </a:r>
            <a:endParaRPr lang="ne-NP" sz="2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ne-NP" sz="2000" dirty="0" smtClean="0">
                <a:solidFill>
                  <a:srgbClr val="002060"/>
                </a:solidFill>
              </a:rPr>
              <a:t>   हुन्छन्। </a:t>
            </a:r>
            <a:r>
              <a:rPr lang="en-US" sz="2000" dirty="0" smtClean="0">
                <a:solidFill>
                  <a:srgbClr val="002060"/>
                </a:solidFill>
              </a:rPr>
              <a:t>Symbiotic</a:t>
            </a:r>
            <a:r>
              <a:rPr lang="ne-NP" sz="2000" dirty="0" smtClean="0">
                <a:solidFill>
                  <a:srgbClr val="002060"/>
                </a:solidFill>
              </a:rPr>
              <a:t> सजीवहरु परस्परमा </a:t>
            </a:r>
          </a:p>
          <a:p>
            <a:pPr>
              <a:lnSpc>
                <a:spcPct val="150000"/>
              </a:lnSpc>
            </a:pPr>
            <a:r>
              <a:rPr lang="ne-NP" sz="2000" dirty="0">
                <a:solidFill>
                  <a:srgbClr val="002060"/>
                </a:solidFill>
              </a:rPr>
              <a:t> </a:t>
            </a:r>
            <a:r>
              <a:rPr lang="ne-NP" sz="2000" dirty="0" smtClean="0">
                <a:solidFill>
                  <a:srgbClr val="002060"/>
                </a:solidFill>
              </a:rPr>
              <a:t>  अन्तरसम्बन्धित हुन्छन् र साझा जीवन बिताउँछन्।</a:t>
            </a:r>
            <a:endParaRPr lang="ne-NP" sz="20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ne-NP" sz="20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endParaRPr lang="ne-NP" sz="2000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ne-NP" sz="2000" dirty="0">
                <a:solidFill>
                  <a:srgbClr val="002060"/>
                </a:solidFill>
              </a:rPr>
              <a:t> </a:t>
            </a:r>
            <a:r>
              <a:rPr lang="ne-NP" sz="2000" dirty="0" smtClean="0">
                <a:solidFill>
                  <a:srgbClr val="002060"/>
                </a:solidFill>
              </a:rPr>
              <a:t>  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4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276446"/>
            <a:ext cx="7055380" cy="781171"/>
          </a:xfrm>
        </p:spPr>
        <p:txBody>
          <a:bodyPr/>
          <a:lstStyle/>
          <a:p>
            <a:r>
              <a:rPr lang="ne-NP" dirty="0" smtClean="0">
                <a:solidFill>
                  <a:srgbClr val="002060"/>
                </a:solidFill>
              </a:rPr>
              <a:t>जगत प्रोटिस्टाका विशेषताहरु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176" y="1325807"/>
            <a:ext cx="6410383" cy="526228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e-NP" sz="1700" dirty="0" smtClean="0">
                <a:solidFill>
                  <a:srgbClr val="002060"/>
                </a:solidFill>
              </a:rPr>
              <a:t>क) यस जगतमा पर्ने जीवहरु युकारियोटिक हुन्छन्। यिनिहरुको  	कोषमा न्युक्लियस हुन्छ।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700" dirty="0" smtClean="0">
                <a:solidFill>
                  <a:srgbClr val="002060"/>
                </a:solidFill>
              </a:rPr>
              <a:t>ख) यस् जगतमा पर्ने प्राय जीवहरु एककोषीय हुन्छन्। कोषका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700" dirty="0">
                <a:solidFill>
                  <a:srgbClr val="002060"/>
                </a:solidFill>
              </a:rPr>
              <a:t> </a:t>
            </a:r>
            <a:r>
              <a:rPr lang="ne-NP" sz="1700" dirty="0" smtClean="0">
                <a:solidFill>
                  <a:srgbClr val="002060"/>
                </a:solidFill>
              </a:rPr>
              <a:t>   अवयबहरुलाई मेम्ब्रेनले (</a:t>
            </a:r>
            <a:r>
              <a:rPr lang="en-US" sz="1700" dirty="0" smtClean="0">
                <a:solidFill>
                  <a:srgbClr val="002060"/>
                </a:solidFill>
              </a:rPr>
              <a:t>Membrane</a:t>
            </a:r>
            <a:r>
              <a:rPr lang="ne-NP" sz="1700" dirty="0" smtClean="0">
                <a:solidFill>
                  <a:srgbClr val="002060"/>
                </a:solidFill>
              </a:rPr>
              <a:t>) घेरेर राखेको हुन्छ।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700" dirty="0" smtClean="0">
                <a:solidFill>
                  <a:srgbClr val="002060"/>
                </a:solidFill>
              </a:rPr>
              <a:t>ग) यिनिहरुको शरीरमा सिउडोपोडिया, सिलिया, फ्लाजेला हुन्छ   	जसको मदतले हिँडडुल गर्दछन।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700" dirty="0" smtClean="0">
                <a:solidFill>
                  <a:srgbClr val="002060"/>
                </a:solidFill>
              </a:rPr>
              <a:t>घ) केहि एककोषिय युकारियोट्सहरु परजीवी हुन्छन। यिनिहरुले आश्रयकोष (</a:t>
            </a:r>
            <a:r>
              <a:rPr lang="en-US" sz="1700" dirty="0" smtClean="0">
                <a:solidFill>
                  <a:srgbClr val="002060"/>
                </a:solidFill>
              </a:rPr>
              <a:t>host cell</a:t>
            </a:r>
            <a:r>
              <a:rPr lang="ne-NP" sz="1700" dirty="0" smtClean="0">
                <a:solidFill>
                  <a:srgbClr val="002060"/>
                </a:solidFill>
              </a:rPr>
              <a:t>) बाट खाना सोसेर लिन्छन्। </a:t>
            </a:r>
            <a:r>
              <a:rPr lang="en-US" sz="1700" dirty="0" smtClean="0">
                <a:solidFill>
                  <a:srgbClr val="002060"/>
                </a:solidFill>
              </a:rPr>
              <a:t>Zooplankton </a:t>
            </a:r>
            <a:r>
              <a:rPr lang="ne-NP" sz="1700" dirty="0" smtClean="0">
                <a:solidFill>
                  <a:srgbClr val="002060"/>
                </a:solidFill>
              </a:rPr>
              <a:t>हरु परपोषक हुन्छन्।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700" dirty="0" smtClean="0">
                <a:solidFill>
                  <a:srgbClr val="002060"/>
                </a:solidFill>
              </a:rPr>
              <a:t>ङ) यिनिहरुको प्रजनन अमैथुनिक र मैथुनिक दुबै तरिकाबाट हुन्छ।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700" dirty="0" smtClean="0">
                <a:solidFill>
                  <a:srgbClr val="002060"/>
                </a:solidFill>
              </a:rPr>
              <a:t>च) यस जगतका उदाहरणहरु अमिवा, युग्लिना, पारामेसियम आदि हुन्।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700" dirty="0" smtClean="0">
                <a:solidFill>
                  <a:srgbClr val="002060"/>
                </a:solidFill>
              </a:rPr>
              <a:t>   </a:t>
            </a:r>
            <a:endParaRPr lang="en-US" sz="17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558" y="1509309"/>
            <a:ext cx="2247441" cy="20381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648" y="3730931"/>
            <a:ext cx="2291123" cy="285715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24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18" y="276446"/>
            <a:ext cx="7557571" cy="571851"/>
          </a:xfrm>
        </p:spPr>
        <p:txBody>
          <a:bodyPr/>
          <a:lstStyle/>
          <a:p>
            <a:r>
              <a:rPr lang="ne-NP" sz="3600" dirty="0" smtClean="0">
                <a:solidFill>
                  <a:srgbClr val="002060"/>
                </a:solidFill>
              </a:rPr>
              <a:t> जगत फन्जाईका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ne-NP" sz="3600" dirty="0" smtClean="0">
                <a:solidFill>
                  <a:srgbClr val="002060"/>
                </a:solidFill>
              </a:rPr>
              <a:t>(</a:t>
            </a:r>
            <a:r>
              <a:rPr lang="en-US" sz="3600" dirty="0" smtClean="0">
                <a:solidFill>
                  <a:srgbClr val="002060"/>
                </a:solidFill>
              </a:rPr>
              <a:t>Fungi</a:t>
            </a:r>
            <a:r>
              <a:rPr lang="ne-NP" sz="3600" dirty="0" smtClean="0">
                <a:solidFill>
                  <a:srgbClr val="002060"/>
                </a:solidFill>
              </a:rPr>
              <a:t>) विशेषताहरु 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278" y="1182588"/>
            <a:ext cx="7473255" cy="527329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क) फन्जाइ </a:t>
            </a:r>
            <a:r>
              <a:rPr lang="ne-NP" sz="1800" dirty="0" smtClean="0">
                <a:solidFill>
                  <a:srgbClr val="002060"/>
                </a:solidFill>
              </a:rPr>
              <a:t>जगत् अन्तर्गतका जीवहरु हरितकण नभएका   एककोषीय (</a:t>
            </a:r>
            <a:r>
              <a:rPr lang="en-US" sz="1800" dirty="0" smtClean="0">
                <a:solidFill>
                  <a:srgbClr val="002060"/>
                </a:solidFill>
              </a:rPr>
              <a:t>yeast</a:t>
            </a:r>
            <a:r>
              <a:rPr lang="ne-NP" sz="1800" dirty="0" smtClean="0">
                <a:solidFill>
                  <a:srgbClr val="002060"/>
                </a:solidFill>
              </a:rPr>
              <a:t>) तथा बहुकोषीय सजीवहरु (च्याउ, ढुसी) पर्दछन्।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ख) यी सजीवहरु प्रायजसो स्याप्रोफाइटिक (</a:t>
            </a:r>
            <a:r>
              <a:rPr lang="en-US" sz="1800" dirty="0" smtClean="0">
                <a:solidFill>
                  <a:srgbClr val="002060"/>
                </a:solidFill>
              </a:rPr>
              <a:t>Saprophytic</a:t>
            </a:r>
            <a:r>
              <a:rPr lang="ne-NP" sz="1800" dirty="0" smtClean="0">
                <a:solidFill>
                  <a:srgbClr val="002060"/>
                </a:solidFill>
              </a:rPr>
              <a:t>) हुन्छन् र यिनिहरु सडेगलेका कुहिएका जैवीक वस्तुबाट खाना प्राप्त गर्छन्।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ग) यिनिहरुको सरीर थाल्वोइड (</a:t>
            </a:r>
            <a:r>
              <a:rPr lang="en-US" sz="1800" dirty="0" err="1" smtClean="0">
                <a:solidFill>
                  <a:srgbClr val="002060"/>
                </a:solidFill>
              </a:rPr>
              <a:t>thalloid</a:t>
            </a:r>
            <a:r>
              <a:rPr lang="ne-NP" sz="1800" dirty="0" smtClean="0">
                <a:solidFill>
                  <a:srgbClr val="002060"/>
                </a:solidFill>
              </a:rPr>
              <a:t>) हुन्छ।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घ) यिनिहरुको शरीर माइसेलियमबाट बनेको हुन्छ।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ङ) </a:t>
            </a:r>
            <a:r>
              <a:rPr lang="ne-NP" sz="1800" dirty="0">
                <a:solidFill>
                  <a:srgbClr val="002060"/>
                </a:solidFill>
              </a:rPr>
              <a:t>यिनिहरुको प्रजनन अमैथुनिक र मैथुनिक दुबै तरिकाबाट हुन्छ।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च) यिनिहरुले ग्लाइकोजेनका रुपमा खानालाई संचीत गर्छन्।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छ) एककोषीय जीव यिस्ट अल्कोहल बनुन प्रयोग गरिन्छ।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1800" dirty="0" smtClean="0">
                <a:solidFill>
                  <a:srgbClr val="002060"/>
                </a:solidFill>
              </a:rPr>
              <a:t>ज) उदाहरण: म्युकर (</a:t>
            </a:r>
            <a:r>
              <a:rPr lang="en-US" sz="1800" dirty="0" err="1" smtClean="0">
                <a:solidFill>
                  <a:srgbClr val="002060"/>
                </a:solidFill>
              </a:rPr>
              <a:t>Mucor</a:t>
            </a:r>
            <a:r>
              <a:rPr lang="ne-NP" sz="1800" dirty="0" smtClean="0">
                <a:solidFill>
                  <a:srgbClr val="002060"/>
                </a:solidFill>
              </a:rPr>
              <a:t>)</a:t>
            </a:r>
            <a:r>
              <a:rPr lang="en-US" sz="1800" dirty="0" smtClean="0">
                <a:solidFill>
                  <a:srgbClr val="002060"/>
                </a:solidFill>
              </a:rPr>
              <a:t>,</a:t>
            </a:r>
            <a:r>
              <a:rPr lang="ne-NP" sz="1800" dirty="0" smtClean="0">
                <a:solidFill>
                  <a:srgbClr val="002060"/>
                </a:solidFill>
              </a:rPr>
              <a:t> यिस्ट (</a:t>
            </a:r>
            <a:r>
              <a:rPr lang="en-US" sz="1800" dirty="0" smtClean="0">
                <a:solidFill>
                  <a:srgbClr val="002060"/>
                </a:solidFill>
              </a:rPr>
              <a:t>Yeast</a:t>
            </a:r>
            <a:r>
              <a:rPr lang="ne-NP" sz="1800" dirty="0" smtClean="0">
                <a:solidFill>
                  <a:srgbClr val="002060"/>
                </a:solidFill>
              </a:rPr>
              <a:t>), च्याउ, आदि।   </a:t>
            </a:r>
            <a:r>
              <a:rPr lang="ne-NP" sz="1800" dirty="0" smtClean="0">
                <a:solidFill>
                  <a:srgbClr val="002060"/>
                </a:solidFill>
              </a:rPr>
              <a:t> 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04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375599"/>
            <a:ext cx="7055380" cy="1144728"/>
          </a:xfrm>
        </p:spPr>
        <p:txBody>
          <a:bodyPr/>
          <a:lstStyle/>
          <a:p>
            <a:pPr algn="ctr"/>
            <a:r>
              <a:rPr lang="ne-NP" sz="3200" b="1" dirty="0" smtClean="0">
                <a:solidFill>
                  <a:schemeClr val="accent1">
                    <a:lumMod val="50000"/>
                  </a:schemeClr>
                </a:solidFill>
              </a:rPr>
              <a:t>पोषण प्राप्त गर्ने आधारमा फन्जाई तिन प्रकारका हुन्छन 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699" y="1678350"/>
            <a:ext cx="7666305" cy="5058463"/>
          </a:xfrm>
        </p:spPr>
        <p:txBody>
          <a:bodyPr>
            <a:noAutofit/>
          </a:bodyPr>
          <a:lstStyle/>
          <a:p>
            <a:pPr marL="457200" indent="-457200">
              <a:lnSpc>
                <a:spcPct val="170000"/>
              </a:lnSpc>
              <a:buAutoNum type="hindiNumParenR"/>
            </a:pPr>
            <a:r>
              <a:rPr lang="en-US" sz="1800" dirty="0" smtClean="0">
                <a:solidFill>
                  <a:srgbClr val="002060"/>
                </a:solidFill>
              </a:rPr>
              <a:t>Saprotrophic Fungi: </a:t>
            </a:r>
            <a:r>
              <a:rPr lang="ne-NP" sz="1800" dirty="0" smtClean="0">
                <a:solidFill>
                  <a:srgbClr val="002060"/>
                </a:solidFill>
              </a:rPr>
              <a:t>यिनिहरुले मरेर कुहिएका जैविक वस्तुहरुबाट आफ्नो पोषण प्राप्त गर्छन्। जस्तै; म्युकर, च्याउ, पेनिसिलियम आदि।</a:t>
            </a:r>
          </a:p>
          <a:p>
            <a:pPr marL="457200" indent="-457200">
              <a:lnSpc>
                <a:spcPct val="170000"/>
              </a:lnSpc>
              <a:buAutoNum type="hindiNumParenR"/>
            </a:pPr>
            <a:r>
              <a:rPr lang="ne-NP" sz="1800" dirty="0" smtClean="0">
                <a:solidFill>
                  <a:srgbClr val="002060"/>
                </a:solidFill>
              </a:rPr>
              <a:t>परजीवि फन्जाई (</a:t>
            </a:r>
            <a:r>
              <a:rPr lang="en-US" sz="1800" dirty="0" smtClean="0">
                <a:solidFill>
                  <a:srgbClr val="002060"/>
                </a:solidFill>
              </a:rPr>
              <a:t>Parasitic Fungi</a:t>
            </a:r>
            <a:r>
              <a:rPr lang="ne-NP" sz="1800" dirty="0" smtClean="0">
                <a:solidFill>
                  <a:srgbClr val="002060"/>
                </a:solidFill>
              </a:rPr>
              <a:t>): यिनिहरुले अन्य सजीवहरुको शरीरबाट पोषण प्राप्त गर्छन, जस्तै: पक्सिनिया </a:t>
            </a:r>
            <a:r>
              <a:rPr lang="en-US" sz="1800" dirty="0" smtClean="0">
                <a:solidFill>
                  <a:srgbClr val="002060"/>
                </a:solidFill>
              </a:rPr>
              <a:t> </a:t>
            </a:r>
            <a:r>
              <a:rPr lang="ne-NP" sz="1800" dirty="0" smtClean="0">
                <a:solidFill>
                  <a:srgbClr val="002060"/>
                </a:solidFill>
              </a:rPr>
              <a:t>(</a:t>
            </a:r>
            <a:r>
              <a:rPr lang="en-US" sz="1800" dirty="0" err="1" smtClean="0">
                <a:solidFill>
                  <a:srgbClr val="002060"/>
                </a:solidFill>
              </a:rPr>
              <a:t>Puccina</a:t>
            </a:r>
            <a:r>
              <a:rPr lang="ne-NP" sz="1800" dirty="0" smtClean="0">
                <a:solidFill>
                  <a:srgbClr val="002060"/>
                </a:solidFill>
              </a:rPr>
              <a:t>), त्यफरिना</a:t>
            </a:r>
            <a:r>
              <a:rPr lang="en-US" sz="1800" dirty="0" smtClean="0">
                <a:solidFill>
                  <a:srgbClr val="002060"/>
                </a:solidFill>
              </a:rPr>
              <a:t> </a:t>
            </a:r>
            <a:r>
              <a:rPr lang="ne-NP" sz="1800" dirty="0" smtClean="0">
                <a:solidFill>
                  <a:srgbClr val="002060"/>
                </a:solidFill>
              </a:rPr>
              <a:t>(</a:t>
            </a:r>
            <a:r>
              <a:rPr lang="en-US" sz="1800" dirty="0" err="1" smtClean="0">
                <a:solidFill>
                  <a:srgbClr val="002060"/>
                </a:solidFill>
              </a:rPr>
              <a:t>Taphrina</a:t>
            </a:r>
            <a:r>
              <a:rPr lang="ne-NP" sz="1800" dirty="0" smtClean="0">
                <a:solidFill>
                  <a:srgbClr val="002060"/>
                </a:solidFill>
              </a:rPr>
              <a:t>) आदि।</a:t>
            </a:r>
          </a:p>
          <a:p>
            <a:pPr marL="457200" indent="-457200">
              <a:lnSpc>
                <a:spcPct val="170000"/>
              </a:lnSpc>
              <a:buAutoNum type="hindiNumParenR"/>
            </a:pPr>
            <a:r>
              <a:rPr lang="en-US" sz="1800" dirty="0" smtClean="0">
                <a:solidFill>
                  <a:srgbClr val="002060"/>
                </a:solidFill>
              </a:rPr>
              <a:t> Symbiotic Fungi</a:t>
            </a:r>
            <a:r>
              <a:rPr lang="ne-NP" sz="1800" dirty="0" smtClean="0">
                <a:solidFill>
                  <a:srgbClr val="002060"/>
                </a:solidFill>
              </a:rPr>
              <a:t>: यस्ता फन्जाई अरू जीवहरुसँग अन्तरआश्रित सम्बन्धमा बाँच्छन्। यस्तो सम्बन्धमा दुबै जीवहरु एक अर्काबाट लाभान्वित हुन्छन्। अल्गी र फन्जाई अन्तरआश्रित सम्बन्धमा बाँच्नुलाई लाइकेन भनिन्छ। जसमा फन्जाईले अल्गीलाई आश्रय दिन्छ र पानी उपलब्ध गराउँछ भने अल्गीले फन्जाईका लागि कारबोहाड्रेड बनाइदिन्छ।   </a:t>
            </a:r>
            <a:endParaRPr lang="en-US" sz="1800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14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111" y="2109365"/>
            <a:ext cx="8342489" cy="3580230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ne-NP" sz="3200" dirty="0" smtClean="0">
                <a:solidFill>
                  <a:srgbClr val="002060"/>
                </a:solidFill>
              </a:rPr>
              <a:t>क) </a:t>
            </a:r>
            <a:r>
              <a:rPr lang="en-US" sz="3200" dirty="0" err="1" smtClean="0">
                <a:solidFill>
                  <a:schemeClr val="accent1"/>
                </a:solidFill>
              </a:rPr>
              <a:t>Carolus</a:t>
            </a:r>
            <a:r>
              <a:rPr lang="en-US" sz="3200" dirty="0" smtClean="0">
                <a:solidFill>
                  <a:schemeClr val="accent1"/>
                </a:solidFill>
              </a:rPr>
              <a:t> Linnaeus</a:t>
            </a:r>
            <a:r>
              <a:rPr lang="en-US" sz="3200" dirty="0" smtClean="0">
                <a:solidFill>
                  <a:srgbClr val="002060"/>
                </a:solidFill>
              </a:rPr>
              <a:t>	 </a:t>
            </a:r>
            <a:r>
              <a:rPr lang="ne-NP" sz="3200" dirty="0" smtClean="0">
                <a:solidFill>
                  <a:srgbClr val="002060"/>
                </a:solidFill>
              </a:rPr>
              <a:t>ख)</a:t>
            </a:r>
            <a:r>
              <a:rPr lang="en-US" sz="3200" dirty="0" smtClean="0">
                <a:solidFill>
                  <a:srgbClr val="002060"/>
                </a:solidFill>
              </a:rPr>
              <a:t> R. H. </a:t>
            </a:r>
            <a:r>
              <a:rPr lang="en-US" sz="3200" dirty="0" err="1" smtClean="0">
                <a:solidFill>
                  <a:srgbClr val="002060"/>
                </a:solidFill>
              </a:rPr>
              <a:t>Whitker</a:t>
            </a:r>
            <a:endParaRPr lang="en-US" sz="32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ne-NP" sz="3200" dirty="0" smtClean="0">
                <a:solidFill>
                  <a:srgbClr val="002060"/>
                </a:solidFill>
              </a:rPr>
              <a:t>ग)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Chatton</a:t>
            </a:r>
            <a:r>
              <a:rPr lang="en-US" sz="3200" dirty="0" smtClean="0">
                <a:solidFill>
                  <a:srgbClr val="002060"/>
                </a:solidFill>
              </a:rPr>
              <a:t> 				</a:t>
            </a:r>
            <a:r>
              <a:rPr lang="ne-NP" sz="3200" dirty="0" smtClean="0">
                <a:solidFill>
                  <a:srgbClr val="002060"/>
                </a:solidFill>
              </a:rPr>
              <a:t> घ)</a:t>
            </a:r>
            <a:r>
              <a:rPr lang="en-US" sz="3200" dirty="0" smtClean="0">
                <a:solidFill>
                  <a:srgbClr val="002060"/>
                </a:solidFill>
              </a:rPr>
              <a:t> Robert Koch</a:t>
            </a:r>
            <a:endParaRPr lang="ne-NP" sz="3200" dirty="0" smtClean="0">
              <a:solidFill>
                <a:srgbClr val="002060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193071"/>
            <a:ext cx="7778044" cy="1400530"/>
          </a:xfrm>
        </p:spPr>
        <p:txBody>
          <a:bodyPr/>
          <a:lstStyle/>
          <a:p>
            <a:r>
              <a:rPr lang="en-US" sz="3600" dirty="0" smtClean="0">
                <a:solidFill>
                  <a:srgbClr val="002060"/>
                </a:solidFill>
              </a:rPr>
              <a:t>Binomial </a:t>
            </a:r>
            <a:r>
              <a:rPr lang="en-US" sz="3600" dirty="0">
                <a:solidFill>
                  <a:srgbClr val="002060"/>
                </a:solidFill>
              </a:rPr>
              <a:t>system of  nomenclature </a:t>
            </a:r>
            <a:r>
              <a:rPr lang="ne-NP" sz="3600" dirty="0">
                <a:solidFill>
                  <a:srgbClr val="002060"/>
                </a:solidFill>
              </a:rPr>
              <a:t>का प्रवर्तक को हुन्?</a:t>
            </a:r>
            <a:br>
              <a:rPr lang="ne-NP" sz="3600" dirty="0">
                <a:solidFill>
                  <a:srgbClr val="002060"/>
                </a:solidFill>
              </a:rPr>
            </a:br>
            <a:endParaRPr lang="en-US" sz="3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13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09" y="452718"/>
            <a:ext cx="7248179" cy="1400530"/>
          </a:xfrm>
        </p:spPr>
        <p:txBody>
          <a:bodyPr/>
          <a:lstStyle/>
          <a:p>
            <a:r>
              <a:rPr lang="ne-NP" dirty="0" smtClean="0">
                <a:solidFill>
                  <a:srgbClr val="002060"/>
                </a:solidFill>
              </a:rPr>
              <a:t>बाघको </a:t>
            </a:r>
            <a:r>
              <a:rPr lang="ne-NP" dirty="0">
                <a:solidFill>
                  <a:srgbClr val="002060"/>
                </a:solidFill>
              </a:rPr>
              <a:t>बैज्ञानिक नाम </a:t>
            </a:r>
            <a:r>
              <a:rPr lang="ne-NP" dirty="0" smtClean="0">
                <a:solidFill>
                  <a:srgbClr val="002060"/>
                </a:solidFill>
              </a:rPr>
              <a:t>के हो?    </a:t>
            </a:r>
            <a:r>
              <a:rPr lang="ne-NP" dirty="0">
                <a:solidFill>
                  <a:srgbClr val="002060"/>
                </a:solidFill>
              </a:rPr>
              <a:t/>
            </a:r>
            <a:br>
              <a:rPr lang="ne-NP" dirty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063" y="2709333"/>
            <a:ext cx="72507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ne-NP" sz="3200" dirty="0" smtClean="0">
                <a:solidFill>
                  <a:srgbClr val="002060"/>
                </a:solidFill>
              </a:rPr>
              <a:t>क</a:t>
            </a:r>
            <a:r>
              <a:rPr lang="ne-NP" sz="3200" dirty="0">
                <a:solidFill>
                  <a:srgbClr val="002060"/>
                </a:solidFill>
              </a:rPr>
              <a:t>) </a:t>
            </a:r>
            <a:r>
              <a:rPr lang="en-US" sz="3200" dirty="0" err="1" smtClean="0">
                <a:solidFill>
                  <a:srgbClr val="002060"/>
                </a:solidFill>
              </a:rPr>
              <a:t>Felis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</a:t>
            </a:r>
            <a:r>
              <a:rPr lang="en-US" sz="3200" dirty="0" err="1" smtClean="0">
                <a:solidFill>
                  <a:srgbClr val="002060"/>
                </a:solidFill>
              </a:rPr>
              <a:t>atus</a:t>
            </a:r>
            <a:r>
              <a:rPr lang="en-US" sz="3200" dirty="0">
                <a:solidFill>
                  <a:srgbClr val="002060"/>
                </a:solidFill>
              </a:rPr>
              <a:t>		</a:t>
            </a:r>
            <a:r>
              <a:rPr lang="ne-NP" sz="3200" dirty="0" smtClean="0">
                <a:solidFill>
                  <a:srgbClr val="002060"/>
                </a:solidFill>
              </a:rPr>
              <a:t>ख</a:t>
            </a:r>
            <a:r>
              <a:rPr lang="ne-NP" sz="3200" dirty="0">
                <a:solidFill>
                  <a:srgbClr val="002060"/>
                </a:solidFill>
              </a:rPr>
              <a:t>)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C</a:t>
            </a:r>
            <a:r>
              <a:rPr lang="en-US" sz="3200" dirty="0" err="1" smtClean="0">
                <a:solidFill>
                  <a:srgbClr val="002060"/>
                </a:solidFill>
              </a:rPr>
              <a:t>anis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l</a:t>
            </a:r>
            <a:r>
              <a:rPr lang="en-US" sz="3200" dirty="0" smtClean="0">
                <a:solidFill>
                  <a:srgbClr val="002060"/>
                </a:solidFill>
              </a:rPr>
              <a:t>upus</a:t>
            </a:r>
            <a:endParaRPr lang="en-US" sz="3200" dirty="0">
              <a:solidFill>
                <a:srgbClr val="002060"/>
              </a:solidFill>
            </a:endParaRPr>
          </a:p>
          <a:p>
            <a:pPr>
              <a:lnSpc>
                <a:spcPct val="200000"/>
              </a:lnSpc>
            </a:pPr>
            <a:r>
              <a:rPr lang="ne-NP" sz="3200" dirty="0">
                <a:solidFill>
                  <a:srgbClr val="002060"/>
                </a:solidFill>
              </a:rPr>
              <a:t>ग)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Panthera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leo</a:t>
            </a:r>
            <a:r>
              <a:rPr lang="en-US" sz="3200" dirty="0">
                <a:solidFill>
                  <a:srgbClr val="002060"/>
                </a:solidFill>
              </a:rPr>
              <a:t>	</a:t>
            </a:r>
            <a:r>
              <a:rPr lang="ne-NP" sz="3200" dirty="0" smtClean="0">
                <a:solidFill>
                  <a:srgbClr val="002060"/>
                </a:solidFill>
              </a:rPr>
              <a:t>घ</a:t>
            </a:r>
            <a:r>
              <a:rPr lang="ne-NP" sz="3200" dirty="0">
                <a:solidFill>
                  <a:srgbClr val="002060"/>
                </a:solidFill>
              </a:rPr>
              <a:t>)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Panthera</a:t>
            </a:r>
            <a:r>
              <a:rPr lang="en-US" sz="3200" dirty="0" smtClean="0">
                <a:solidFill>
                  <a:schemeClr val="accent1"/>
                </a:solidFill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</a:rPr>
              <a:t>trigis</a:t>
            </a:r>
            <a:endParaRPr lang="ne-NP" sz="3200" dirty="0" smtClean="0">
              <a:solidFill>
                <a:schemeClr val="accent1"/>
              </a:solidFill>
            </a:endParaRPr>
          </a:p>
          <a:p>
            <a:pPr>
              <a:lnSpc>
                <a:spcPct val="200000"/>
              </a:lnSpc>
            </a:pPr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82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Blue </a:t>
            </a:r>
            <a:r>
              <a:rPr lang="en-US" dirty="0">
                <a:solidFill>
                  <a:srgbClr val="002060"/>
                </a:solidFill>
              </a:rPr>
              <a:t>green </a:t>
            </a:r>
            <a:r>
              <a:rPr lang="ne-NP" dirty="0">
                <a:solidFill>
                  <a:srgbClr val="002060"/>
                </a:solidFill>
              </a:rPr>
              <a:t>अल्गी कुन जगत अन्तर्गत पर्दछ?</a:t>
            </a:r>
            <a:br>
              <a:rPr lang="ne-NP" dirty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827700" y="2448034"/>
            <a:ext cx="6500497" cy="3672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ne-NP" sz="3600" dirty="0" smtClean="0">
                <a:solidFill>
                  <a:srgbClr val="002060"/>
                </a:solidFill>
              </a:rPr>
              <a:t>क) </a:t>
            </a:r>
            <a:r>
              <a:rPr lang="ne-NP" sz="3600" dirty="0" smtClean="0">
                <a:solidFill>
                  <a:schemeClr val="accent1">
                    <a:lumMod val="50000"/>
                  </a:schemeClr>
                </a:solidFill>
              </a:rPr>
              <a:t>मोनेरा</a:t>
            </a:r>
            <a:r>
              <a:rPr lang="en-US" sz="3600" dirty="0">
                <a:solidFill>
                  <a:srgbClr val="002060"/>
                </a:solidFill>
              </a:rPr>
              <a:t>		</a:t>
            </a:r>
            <a:r>
              <a:rPr lang="ne-NP" sz="3600" dirty="0" smtClean="0">
                <a:solidFill>
                  <a:srgbClr val="002060"/>
                </a:solidFill>
              </a:rPr>
              <a:t>			ख</a:t>
            </a:r>
            <a:r>
              <a:rPr lang="ne-NP" sz="3600" dirty="0">
                <a:solidFill>
                  <a:srgbClr val="002060"/>
                </a:solidFill>
              </a:rPr>
              <a:t>)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ne-NP" sz="3600" dirty="0" smtClean="0">
                <a:solidFill>
                  <a:srgbClr val="002060"/>
                </a:solidFill>
              </a:rPr>
              <a:t>प्रोटिस्टा</a:t>
            </a:r>
            <a:endParaRPr lang="en-US" sz="3600" dirty="0">
              <a:solidFill>
                <a:srgbClr val="002060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ne-NP" sz="3600" dirty="0" smtClean="0">
                <a:solidFill>
                  <a:srgbClr val="002060"/>
                </a:solidFill>
              </a:rPr>
              <a:t>ग)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ne-NP" sz="3600" dirty="0" smtClean="0">
                <a:solidFill>
                  <a:srgbClr val="002060"/>
                </a:solidFill>
              </a:rPr>
              <a:t>फन्जाई</a:t>
            </a:r>
            <a:r>
              <a:rPr lang="en-US" sz="3600" dirty="0">
                <a:solidFill>
                  <a:srgbClr val="002060"/>
                </a:solidFill>
              </a:rPr>
              <a:t>		</a:t>
            </a:r>
            <a:r>
              <a:rPr lang="ne-NP" sz="3600" dirty="0" smtClean="0">
                <a:solidFill>
                  <a:srgbClr val="002060"/>
                </a:solidFill>
              </a:rPr>
              <a:t>		घ</a:t>
            </a:r>
            <a:r>
              <a:rPr lang="ne-NP" sz="3600" dirty="0">
                <a:solidFill>
                  <a:srgbClr val="002060"/>
                </a:solidFill>
              </a:rPr>
              <a:t>)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ne-NP" sz="3600" dirty="0" smtClean="0">
                <a:solidFill>
                  <a:srgbClr val="002060"/>
                </a:solidFill>
              </a:rPr>
              <a:t>प्लान्टी</a:t>
            </a:r>
            <a:endParaRPr lang="ne-NP" sz="3600" dirty="0">
              <a:solidFill>
                <a:srgbClr val="002060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18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150304"/>
          </a:xfrm>
        </p:spPr>
        <p:txBody>
          <a:bodyPr/>
          <a:lstStyle/>
          <a:p>
            <a:r>
              <a:rPr lang="ne-NP" sz="3600" dirty="0" smtClean="0">
                <a:solidFill>
                  <a:srgbClr val="002060"/>
                </a:solidFill>
              </a:rPr>
              <a:t>तलका मध्य कुन स्याप्रोट्रोफिक फन्जाई हो?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827700" y="2448034"/>
            <a:ext cx="7114448" cy="2436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ne-NP" sz="3600" dirty="0" smtClean="0">
                <a:solidFill>
                  <a:srgbClr val="002060"/>
                </a:solidFill>
              </a:rPr>
              <a:t>क) लाईकेन</a:t>
            </a:r>
            <a:r>
              <a:rPr lang="en-US" sz="3600" dirty="0">
                <a:solidFill>
                  <a:srgbClr val="002060"/>
                </a:solidFill>
              </a:rPr>
              <a:t>		</a:t>
            </a:r>
            <a:r>
              <a:rPr lang="ne-NP" sz="3600" dirty="0" smtClean="0">
                <a:solidFill>
                  <a:srgbClr val="002060"/>
                </a:solidFill>
              </a:rPr>
              <a:t>			</a:t>
            </a:r>
            <a:r>
              <a:rPr lang="ne-NP" sz="3600" dirty="0" smtClean="0">
                <a:solidFill>
                  <a:schemeClr val="accent1">
                    <a:lumMod val="50000"/>
                  </a:schemeClr>
                </a:solidFill>
              </a:rPr>
              <a:t>ख)च्याउ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ne-NP" sz="3600" dirty="0" smtClean="0">
                <a:solidFill>
                  <a:srgbClr val="002060"/>
                </a:solidFill>
              </a:rPr>
              <a:t>ग)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ne-NP" sz="3600" dirty="0" smtClean="0">
                <a:solidFill>
                  <a:srgbClr val="002060"/>
                </a:solidFill>
              </a:rPr>
              <a:t>पक्सिनिया</a:t>
            </a:r>
            <a:r>
              <a:rPr lang="en-US" sz="3600" dirty="0">
                <a:solidFill>
                  <a:srgbClr val="002060"/>
                </a:solidFill>
              </a:rPr>
              <a:t>		</a:t>
            </a:r>
            <a:r>
              <a:rPr lang="ne-NP" sz="3600" dirty="0" smtClean="0">
                <a:solidFill>
                  <a:srgbClr val="002060"/>
                </a:solidFill>
              </a:rPr>
              <a:t>		घ</a:t>
            </a:r>
            <a:r>
              <a:rPr lang="ne-NP" sz="3600" dirty="0">
                <a:solidFill>
                  <a:srgbClr val="002060"/>
                </a:solidFill>
              </a:rPr>
              <a:t>)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ne-NP" sz="3600" dirty="0" smtClean="0">
                <a:solidFill>
                  <a:srgbClr val="002060"/>
                </a:solidFill>
              </a:rPr>
              <a:t>राइजोबियम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92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130" y="484746"/>
            <a:ext cx="6801224" cy="609232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e-NP" sz="2400" b="1" dirty="0" smtClean="0">
                <a:solidFill>
                  <a:schemeClr val="accent2">
                    <a:lumMod val="50000"/>
                  </a:schemeClr>
                </a:solidFill>
              </a:rPr>
              <a:t>परियोजाना कार्य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dirty="0" smtClean="0">
                <a:solidFill>
                  <a:srgbClr val="002060"/>
                </a:solidFill>
              </a:rPr>
              <a:t>पाउरोटी वा रोटीको टुक्रालाई २।३ दिन ओसिलो ठाँउमा राख्दा त्यसमा आउने सेतो कपास जस्तो ढुसिलाई शुक्ष्मदर्शकयन्त्रमा राखि अवलोकनपछि सफा चित्र बनाई कक्षामा प्रस्तुत गर्नुहोस्।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b="1" dirty="0" smtClean="0">
                <a:solidFill>
                  <a:schemeClr val="accent2">
                    <a:lumMod val="50000"/>
                  </a:schemeClr>
                </a:solidFill>
              </a:rPr>
              <a:t>	अभ्यास: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dirty="0" smtClean="0">
                <a:solidFill>
                  <a:srgbClr val="002060"/>
                </a:solidFill>
              </a:rPr>
              <a:t>	क) पाँच जगत प्रणालिको वर्गिकरँ चार्ट बनाई 	प्रत्यकका दुई दुई ओटा  उदाहरण दिनुहोस्।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e-NP" sz="2400" dirty="0" smtClean="0">
                <a:solidFill>
                  <a:srgbClr val="002060"/>
                </a:solidFill>
              </a:rPr>
              <a:t>	ख) जीवहरुको वर्गिकरणका विभिन्न तहहरुविचको 	अन्तर-सम्बन्धलाई उदाहरण सहित प्रष्ट पार्नुहोस्।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92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640007"/>
            <a:ext cx="7055380" cy="671002"/>
          </a:xfrm>
        </p:spPr>
        <p:txBody>
          <a:bodyPr/>
          <a:lstStyle/>
          <a:p>
            <a:r>
              <a:rPr lang="ne-NP" dirty="0" smtClean="0">
                <a:solidFill>
                  <a:schemeClr val="accent1">
                    <a:lumMod val="50000"/>
                  </a:schemeClr>
                </a:solidFill>
              </a:rPr>
              <a:t>पाठसारांश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ne-NP" sz="2400" dirty="0" smtClean="0">
                <a:solidFill>
                  <a:srgbClr val="002060"/>
                </a:solidFill>
              </a:rPr>
              <a:t>जीवहरुको वर्गिकरणको महत्व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ne-NP" sz="2400" dirty="0" smtClean="0">
                <a:solidFill>
                  <a:srgbClr val="002060"/>
                </a:solidFill>
              </a:rPr>
              <a:t>दुई पदिय नामाकरण प्रणाली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ne-NP" sz="2400" dirty="0" smtClean="0">
                <a:solidFill>
                  <a:srgbClr val="002060"/>
                </a:solidFill>
              </a:rPr>
              <a:t>पाँच जगत वर्गिकरण प्रणाली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ne-NP" sz="2400" dirty="0">
                <a:solidFill>
                  <a:srgbClr val="002060"/>
                </a:solidFill>
              </a:rPr>
              <a:t>पाँच जगत वर्गिकरण </a:t>
            </a:r>
            <a:r>
              <a:rPr lang="ne-NP" sz="2400" dirty="0" smtClean="0">
                <a:solidFill>
                  <a:srgbClr val="002060"/>
                </a:solidFill>
              </a:rPr>
              <a:t>प्रणालीका आधारहरु</a:t>
            </a:r>
            <a:endParaRPr lang="ne-NP" sz="24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Tx/>
              <a:buChar char="-"/>
            </a:pP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18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7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35CD3-7695-47D5-98ED-A85E3C0352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297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367</TotalTime>
  <Words>822</Words>
  <Application>Microsoft Office PowerPoint</Application>
  <PresentationFormat>On-screen Show (4:3)</PresentationFormat>
  <Paragraphs>160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Mangal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जीवहरुको वर्गिकरणको महत्व  </vt:lpstr>
      <vt:lpstr>दुई पदिय नामाकरण प्रणाली  </vt:lpstr>
      <vt:lpstr>जेनस</vt:lpstr>
      <vt:lpstr>वर्गिकरणका तत्वहरु</vt:lpstr>
      <vt:lpstr>पाँच जगत वर्गिकरण प्रणाली</vt:lpstr>
      <vt:lpstr>पाँच जगत वर्गिकरण प्रणालीका आधारहरु</vt:lpstr>
      <vt:lpstr>Basis of Classification</vt:lpstr>
      <vt:lpstr>जगत मोनेराका विशेषताहरु</vt:lpstr>
      <vt:lpstr>जगत प्रोटिस्टाका विशेषताहरु</vt:lpstr>
      <vt:lpstr> जगत फन्जाईका (Fungi) विशेषताहरु </vt:lpstr>
      <vt:lpstr>पोषण प्राप्त गर्ने आधारमा फन्जाई तिन प्रकारका हुन्छन </vt:lpstr>
      <vt:lpstr>Binomial system of  nomenclature का प्रवर्तक को हुन्? </vt:lpstr>
      <vt:lpstr>बाघको बैज्ञानिक नाम के हो?     </vt:lpstr>
      <vt:lpstr>Blue green अल्गी कुन जगत अन्तर्गत पर्दछ? </vt:lpstr>
      <vt:lpstr>तलका मध्य कुन स्याप्रोट्रोफिक फन्जाई हो?</vt:lpstr>
      <vt:lpstr>PowerPoint Presentation</vt:lpstr>
      <vt:lpstr>पाठसारांश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विषय विज्ञान क</dc:title>
  <dc:creator>Lenovo</dc:creator>
  <cp:lastModifiedBy>Lenovo</cp:lastModifiedBy>
  <cp:revision>51</cp:revision>
  <dcterms:created xsi:type="dcterms:W3CDTF">2023-01-29T13:22:24Z</dcterms:created>
  <dcterms:modified xsi:type="dcterms:W3CDTF">2023-02-04T15:12:17Z</dcterms:modified>
</cp:coreProperties>
</file>