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1" ContentType="image/jpe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9" r:id="rId4"/>
    <p:sldId id="260" r:id="rId5"/>
    <p:sldId id="258" r:id="rId6"/>
    <p:sldId id="263" r:id="rId7"/>
    <p:sldId id="261" r:id="rId8"/>
    <p:sldId id="264" r:id="rId9"/>
    <p:sldId id="267" r:id="rId10"/>
    <p:sldId id="265" r:id="rId11"/>
    <p:sldId id="270" r:id="rId12"/>
    <p:sldId id="266" r:id="rId13"/>
    <p:sldId id="269" r:id="rId14"/>
    <p:sldId id="305" r:id="rId15"/>
    <p:sldId id="304" r:id="rId16"/>
    <p:sldId id="306" r:id="rId17"/>
    <p:sldId id="307" r:id="rId18"/>
    <p:sldId id="272" r:id="rId19"/>
    <p:sldId id="283" r:id="rId20"/>
    <p:sldId id="284" r:id="rId21"/>
    <p:sldId id="285" r:id="rId22"/>
    <p:sldId id="286" r:id="rId23"/>
    <p:sldId id="302" r:id="rId24"/>
    <p:sldId id="303" r:id="rId25"/>
    <p:sldId id="275" r:id="rId26"/>
    <p:sldId id="290" r:id="rId27"/>
    <p:sldId id="292" r:id="rId28"/>
    <p:sldId id="291" r:id="rId29"/>
    <p:sldId id="288" r:id="rId30"/>
    <p:sldId id="287" r:id="rId31"/>
    <p:sldId id="289" r:id="rId32"/>
    <p:sldId id="293" r:id="rId33"/>
    <p:sldId id="308" r:id="rId34"/>
    <p:sldId id="295" r:id="rId35"/>
    <p:sldId id="296" r:id="rId36"/>
    <p:sldId id="309" r:id="rId37"/>
    <p:sldId id="310" r:id="rId38"/>
    <p:sldId id="274" r:id="rId39"/>
    <p:sldId id="278" r:id="rId40"/>
    <p:sldId id="279" r:id="rId41"/>
    <p:sldId id="271" r:id="rId42"/>
    <p:sldId id="280" r:id="rId43"/>
    <p:sldId id="281" r:id="rId44"/>
    <p:sldId id="297" r:id="rId45"/>
    <p:sldId id="298" r:id="rId46"/>
    <p:sldId id="301" r:id="rId47"/>
    <p:sldId id="299" r:id="rId48"/>
    <p:sldId id="30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664" autoAdjust="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0B0C6-B528-464D-9242-C204C412AA42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4E0B1-6EFA-4FE1-92D7-0577FD527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600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9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646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98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68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86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2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25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12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4E0B1-6EFA-4FE1-92D7-0577FD5270A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61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0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5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02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7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9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5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6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81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9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4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8411B-E54D-4A84-8D71-168206530AD9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E9D94-D0B7-4652-84F4-A187F4866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1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1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9828" y="692722"/>
            <a:ext cx="11563643" cy="48013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7200">
                <a:latin typeface="Preeti" pitchFamily="2" charset="0"/>
              </a:rPr>
              <a:t>laifo M lj1fg</a:t>
            </a:r>
          </a:p>
          <a:p>
            <a:pPr algn="ctr"/>
            <a:r>
              <a:rPr lang="en-US" sz="7200">
                <a:latin typeface="Preeti" pitchFamily="2" charset="0"/>
              </a:rPr>
              <a:t>sIff M (</a:t>
            </a:r>
          </a:p>
          <a:p>
            <a:pPr algn="ctr"/>
            <a:r>
              <a:rPr lang="en-US" sz="7200">
                <a:latin typeface="Preeti" pitchFamily="2" charset="0"/>
              </a:rPr>
              <a:t>PsfO M </a:t>
            </a:r>
            <a:r>
              <a:rPr lang="en-US" sz="7200" smtClean="0">
                <a:latin typeface="Preeti" pitchFamily="2" charset="0"/>
              </a:rPr>
              <a:t>5</a:t>
            </a:r>
            <a:endParaRPr lang="en-US" sz="7200">
              <a:latin typeface="Preeti" pitchFamily="2" charset="0"/>
            </a:endParaRPr>
          </a:p>
          <a:p>
            <a:pPr algn="ctr"/>
            <a:r>
              <a:rPr lang="en-US" sz="7200">
                <a:latin typeface="Preeti" pitchFamily="2" charset="0"/>
              </a:rPr>
              <a:t>kf7 M </a:t>
            </a:r>
            <a:r>
              <a:rPr lang="en-US" sz="7200" smtClean="0">
                <a:latin typeface="Preeti" pitchFamily="2" charset="0"/>
              </a:rPr>
              <a:t>k|s[lt / jftfj/0f</a:t>
            </a:r>
            <a:endParaRPr lang="en-US" sz="7200">
              <a:latin typeface="Preeti" pitchFamily="2" charset="0"/>
            </a:endParaRPr>
          </a:p>
          <a:p>
            <a:pPr algn="ctr"/>
            <a:endParaRPr lang="en-US" dirty="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0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 stock photo of biodiversity, earth, ecosystem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344" y="1629624"/>
            <a:ext cx="2299884" cy="20279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11" y="1375151"/>
            <a:ext cx="9833317" cy="53553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smtClean="0">
                <a:latin typeface="Preeti" pitchFamily="2" charset="0"/>
              </a:rPr>
              <a:t>Kff7\oa:t'x?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000" smtClean="0">
                <a:latin typeface="Preeti" pitchFamily="2" charset="0"/>
              </a:rPr>
              <a:t>hnLo / :ynLo kfl/l:ylts k4ltdf h}ljs / ch}ljs </a:t>
            </a:r>
          </a:p>
          <a:p>
            <a:r>
              <a:rPr lang="en-US" sz="3000" smtClean="0">
                <a:latin typeface="Preeti" pitchFamily="2" charset="0"/>
              </a:rPr>
              <a:t>     cjojx¿sf] cGt/;DaGw </a:t>
            </a:r>
          </a:p>
          <a:p>
            <a:r>
              <a:rPr lang="en-US" sz="3000" smtClean="0">
                <a:latin typeface="Preeti" pitchFamily="2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000" smtClean="0">
                <a:latin typeface="Preeti" pitchFamily="2" charset="0"/>
              </a:rPr>
              <a:t> kfl/l:ylts k4ltdf vfBrj|m </a:t>
            </a:r>
            <a:r>
              <a:rPr lang="en-US" sz="3000" smtClean="0">
                <a:latin typeface="Arial Narrow" panose="020B0606020202030204" pitchFamily="34" charset="0"/>
              </a:rPr>
              <a:t>(Food chain</a:t>
            </a:r>
            <a:r>
              <a:rPr lang="en-US" sz="3000">
                <a:latin typeface="Arial Narrow" panose="020B0606020202030204" pitchFamily="34" charset="0"/>
              </a:rPr>
              <a:t>) </a:t>
            </a:r>
            <a:r>
              <a:rPr lang="en-US" sz="3000" smtClean="0">
                <a:latin typeface="Preeti" pitchFamily="2" charset="0"/>
              </a:rPr>
              <a:t>/</a:t>
            </a:r>
          </a:p>
          <a:p>
            <a:r>
              <a:rPr lang="en-US" sz="3000" smtClean="0">
                <a:latin typeface="Preeti" pitchFamily="2" charset="0"/>
              </a:rPr>
              <a:t>    </a:t>
            </a:r>
            <a:r>
              <a:rPr lang="en-US" sz="3000">
                <a:latin typeface="Preeti" pitchFamily="2" charset="0"/>
              </a:rPr>
              <a:t>vfBhfn </a:t>
            </a:r>
            <a:r>
              <a:rPr lang="en-US" sz="3000">
                <a:latin typeface="Arial Narrow" panose="020B0606020202030204" pitchFamily="34" charset="0"/>
              </a:rPr>
              <a:t>(food web</a:t>
            </a:r>
            <a:r>
              <a:rPr lang="en-US" sz="3000" smtClean="0">
                <a:latin typeface="Arial Narrow" panose="020B0606020202030204" pitchFamily="34" charset="0"/>
              </a:rPr>
              <a:t>)</a:t>
            </a:r>
          </a:p>
          <a:p>
            <a:endParaRPr lang="en-US" sz="3000">
              <a:latin typeface="Arial Narrow" panose="020B0606020202030204" pitchFamily="34" charset="0"/>
            </a:endParaRPr>
          </a:p>
          <a:p>
            <a:endParaRPr lang="en-US" sz="3000" smtClean="0">
              <a:latin typeface="Arial Narrow" panose="020B0606020202030204" pitchFamily="34" charset="0"/>
            </a:endParaRPr>
          </a:p>
          <a:p>
            <a:endParaRPr lang="en-US" sz="3000" smtClean="0">
              <a:latin typeface="Preeti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smtClean="0">
                <a:latin typeface="Preeti" pitchFamily="2" charset="0"/>
              </a:rPr>
              <a:t> </a:t>
            </a:r>
            <a:r>
              <a:rPr lang="en-US" sz="3000">
                <a:latin typeface="Preeti" pitchFamily="2" charset="0"/>
              </a:rPr>
              <a:t>kfl/l:ylts k4ltdf hLjx¿larsf] cGt/lj|mofsf </a:t>
            </a:r>
            <a:endParaRPr lang="en-US" sz="3000" smtClean="0">
              <a:latin typeface="Preeti" pitchFamily="2" charset="0"/>
            </a:endParaRPr>
          </a:p>
          <a:p>
            <a:r>
              <a:rPr lang="en-US" sz="3000" smtClean="0">
                <a:latin typeface="Preeti" pitchFamily="2" charset="0"/>
              </a:rPr>
              <a:t>      k|sf/x¿</a:t>
            </a:r>
            <a:endParaRPr lang="en-US" sz="3000" dirty="0">
              <a:latin typeface="Preeti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47731" y="140678"/>
            <a:ext cx="4671588" cy="10634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chemeClr val="accent6"/>
                </a:solidFill>
                <a:latin typeface="Preeti" pitchFamily="2" charset="0"/>
              </a:rPr>
              <a:t>k|s[lt</a:t>
            </a:r>
            <a:r>
              <a:rPr lang="en-US" sz="4800">
                <a:latin typeface="Preeti" pitchFamily="2" charset="0"/>
              </a:rPr>
              <a:t> </a:t>
            </a:r>
            <a:r>
              <a:rPr lang="en-US" sz="4800">
                <a:solidFill>
                  <a:schemeClr val="accent6"/>
                </a:solidFill>
                <a:latin typeface="Preeti" pitchFamily="2" charset="0"/>
              </a:rPr>
              <a:t>/ jftfj/0f</a:t>
            </a:r>
            <a:endParaRPr lang="en-US" sz="4800">
              <a:solidFill>
                <a:schemeClr val="accent6"/>
              </a:solidFill>
            </a:endParaRPr>
          </a:p>
        </p:txBody>
      </p:sp>
      <p:pic>
        <p:nvPicPr>
          <p:cNvPr id="4" name="Picture 3" descr="Free stock photo of biodiversity, earth, ecosystem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783" y="1566250"/>
            <a:ext cx="1954827" cy="1158844"/>
          </a:xfrm>
          <a:prstGeom prst="rect">
            <a:avLst/>
          </a:prstGeom>
        </p:spPr>
      </p:pic>
      <p:pic>
        <p:nvPicPr>
          <p:cNvPr id="6" name="Picture 5" descr="6.3: Food Chains and Food Webs - Biology LibreText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910" y="2788420"/>
            <a:ext cx="1470688" cy="1561216"/>
          </a:xfrm>
          <a:prstGeom prst="rect">
            <a:avLst/>
          </a:prstGeom>
        </p:spPr>
      </p:pic>
      <p:pic>
        <p:nvPicPr>
          <p:cNvPr id="7" name="Picture 6" descr="An example of commensalism - A zebra and an egret | Cattle e… | Flickr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378" y="5036425"/>
            <a:ext cx="1879815" cy="1757364"/>
          </a:xfrm>
          <a:prstGeom prst="rect">
            <a:avLst/>
          </a:prstGeom>
        </p:spPr>
      </p:pic>
      <p:pic>
        <p:nvPicPr>
          <p:cNvPr id="8" name="Picture 7" descr="It takes (at least) two: why mutualism and conservation go hand in han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09" y="3905788"/>
            <a:ext cx="1841173" cy="179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4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699B-91EF-403E-9197-C58B96E73075}"/>
              </a:ext>
            </a:extLst>
          </p:cNvPr>
          <p:cNvSpPr txBox="1">
            <a:spLocks/>
          </p:cNvSpPr>
          <p:nvPr/>
        </p:nvSpPr>
        <p:spPr>
          <a:xfrm>
            <a:off x="320040" y="190064"/>
            <a:ext cx="11576303" cy="7680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e-NP" b="1" dirty="0">
                <a:solidFill>
                  <a:srgbClr val="002060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पुनरावृत्ति</a:t>
            </a:r>
            <a:r>
              <a:rPr lang="ne-NP" b="1" dirty="0">
                <a:solidFill>
                  <a:srgbClr val="00206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endParaRPr lang="en-US" b="1" dirty="0">
              <a:solidFill>
                <a:srgbClr val="00206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E0478-8C6B-496E-BEB6-E5EE801B5F8D}"/>
              </a:ext>
            </a:extLst>
          </p:cNvPr>
          <p:cNvSpPr txBox="1">
            <a:spLocks/>
          </p:cNvSpPr>
          <p:nvPr/>
        </p:nvSpPr>
        <p:spPr>
          <a:xfrm>
            <a:off x="229505" y="1177379"/>
            <a:ext cx="11576303" cy="43250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4800" smtClean="0">
                <a:latin typeface="Preeti" pitchFamily="2" charset="0"/>
              </a:rPr>
              <a:t>;</a:t>
            </a:r>
            <a:r>
              <a:rPr lang="en-US" sz="4800">
                <a:latin typeface="Preeti" pitchFamily="2" charset="0"/>
              </a:rPr>
              <a:t>hLj </a:t>
            </a:r>
            <a:r>
              <a:rPr lang="en-US" sz="4800" smtClean="0">
                <a:latin typeface="Preeti" pitchFamily="2" charset="0"/>
              </a:rPr>
              <a:t>j:t'x? M </a:t>
            </a:r>
            <a:r>
              <a:rPr lang="en-US" sz="4800">
                <a:latin typeface="Preeti" pitchFamily="2" charset="0"/>
              </a:rPr>
              <a:t>;"Id hLjb]lv dflg;nufotsf cGo hGt' tyf jg:kltx¿ kb{5g\ </a:t>
            </a:r>
            <a:r>
              <a:rPr lang="en-US" sz="4800" smtClean="0">
                <a:latin typeface="Preeti" pitchFamily="2" charset="0"/>
              </a:rPr>
              <a:t>.</a:t>
            </a:r>
          </a:p>
          <a:p>
            <a:pPr marL="285750" indent="-285750"/>
            <a:r>
              <a:rPr lang="en-US" sz="4800">
                <a:latin typeface="Preeti" pitchFamily="2" charset="0"/>
              </a:rPr>
              <a:t>lghL{j j:t'x</a:t>
            </a:r>
            <a:r>
              <a:rPr lang="en-US" sz="4800" smtClean="0">
                <a:latin typeface="Preeti" pitchFamily="2" charset="0"/>
              </a:rPr>
              <a:t>¿ M df6f</a:t>
            </a:r>
            <a:r>
              <a:rPr lang="en-US" sz="4800">
                <a:latin typeface="Preeti" pitchFamily="2" charset="0"/>
              </a:rPr>
              <a:t>], xfjf, kfgL, k|sfz </a:t>
            </a:r>
            <a:r>
              <a:rPr lang="en-US" sz="4800" smtClean="0">
                <a:latin typeface="Preeti" pitchFamily="2" charset="0"/>
              </a:rPr>
              <a:t>cflb </a:t>
            </a:r>
          </a:p>
          <a:p>
            <a:pPr marL="285750" indent="-285750"/>
            <a:r>
              <a:rPr lang="en-US" sz="4800" smtClean="0">
                <a:latin typeface="Preeti" pitchFamily="2" charset="0"/>
              </a:rPr>
              <a:t> </a:t>
            </a:r>
            <a:r>
              <a:rPr lang="en-US" sz="4400" smtClean="0">
                <a:latin typeface="Preeti" pitchFamily="2" charset="0"/>
              </a:rPr>
              <a:t>xfd|f </a:t>
            </a:r>
            <a:r>
              <a:rPr lang="en-US" sz="4400">
                <a:latin typeface="Preeti" pitchFamily="2" charset="0"/>
              </a:rPr>
              <a:t>j/k/ ePsf oL ;Dk"0f{ j:t'x¿sf] ;du| ¿</a:t>
            </a:r>
            <a:r>
              <a:rPr lang="en-US" sz="4400" smtClean="0">
                <a:latin typeface="Preeti" pitchFamily="2" charset="0"/>
              </a:rPr>
              <a:t>k s] xf]nf &lt;</a:t>
            </a:r>
          </a:p>
          <a:p>
            <a:pPr marL="285750" indent="-285750"/>
            <a:r>
              <a:rPr lang="en-US" sz="4800" smtClean="0">
                <a:latin typeface="Preeti" pitchFamily="2" charset="0"/>
              </a:rPr>
              <a:t> </a:t>
            </a:r>
            <a:r>
              <a:rPr lang="en-US" sz="4800">
                <a:latin typeface="Preeti" pitchFamily="2" charset="0"/>
              </a:rPr>
              <a:t>logLx¿larsf] ;DaGw s:tf] x'G5 </a:t>
            </a:r>
            <a:r>
              <a:rPr lang="en-US" sz="4800" smtClean="0">
                <a:latin typeface="Preeti" pitchFamily="2" charset="0"/>
              </a:rPr>
              <a:t>&lt;</a:t>
            </a:r>
            <a:endParaRPr lang="en-US" sz="4800" dirty="0">
              <a:latin typeface="Preeti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0B3FB-0C3B-6A8D-B8E4-AA6BB19B9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294A-36FD-4A8E-8649-562BB146A119}" type="datetime1">
              <a:rPr lang="en-US" smtClean="0"/>
              <a:t>4/14/2023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2D21D-A843-0E01-E1DA-D8DA6069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90C41-38C1-EA90-D1CC-B6CB4F4C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9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1920" y="1366897"/>
            <a:ext cx="5998223" cy="45243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mtClean="0">
                <a:latin typeface="Preeti" pitchFamily="2" charset="0"/>
              </a:rPr>
              <a:t> </a:t>
            </a:r>
            <a:r>
              <a:rPr lang="en-US" sz="2800">
                <a:latin typeface="Preeti" pitchFamily="2" charset="0"/>
              </a:rPr>
              <a:t>lrqdf s'g s'g 7fpFsf] kfl/l:ylts k4lt b]vfOPsf] 5 &lt; </a:t>
            </a:r>
            <a:endParaRPr lang="en-US" sz="2800" smtClean="0">
              <a:latin typeface="Preeti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mtClean="0">
                <a:latin typeface="Preeti" pitchFamily="2" charset="0"/>
              </a:rPr>
              <a:t>oL </a:t>
            </a:r>
            <a:r>
              <a:rPr lang="en-US" sz="2800">
                <a:latin typeface="Preeti" pitchFamily="2" charset="0"/>
              </a:rPr>
              <a:t>b'j} kfl/l:ylts k4ltdf kg]{ h}ljs </a:t>
            </a:r>
            <a:r>
              <a:rPr lang="en-US" sz="2800" smtClean="0">
                <a:latin typeface="Preeti" pitchFamily="2" charset="0"/>
              </a:rPr>
              <a:t>tTjx</a:t>
            </a:r>
            <a:r>
              <a:rPr lang="en-US" sz="2800">
                <a:latin typeface="Preeti" pitchFamily="2" charset="0"/>
              </a:rPr>
              <a:t>¿ s] s] 5g\ &lt; </a:t>
            </a:r>
            <a:endParaRPr lang="en-US" sz="2800" smtClean="0">
              <a:latin typeface="Preeti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smtClean="0">
                <a:latin typeface="Preeti" pitchFamily="2" charset="0"/>
              </a:rPr>
              <a:t> </a:t>
            </a:r>
            <a:r>
              <a:rPr lang="en-US" sz="2800">
                <a:latin typeface="Preeti" pitchFamily="2" charset="0"/>
              </a:rPr>
              <a:t>oL b'j} kfl/l:ylts k4ltdf kg]{ ch}ljs </a:t>
            </a:r>
            <a:r>
              <a:rPr lang="en-US" sz="2800" smtClean="0">
                <a:latin typeface="Preeti" pitchFamily="2" charset="0"/>
              </a:rPr>
              <a:t>tTjx</a:t>
            </a:r>
            <a:r>
              <a:rPr lang="en-US" sz="2800">
                <a:latin typeface="Preeti" pitchFamily="2" charset="0"/>
              </a:rPr>
              <a:t>¿ s] s] 5g\ &lt; </a:t>
            </a:r>
            <a:endParaRPr lang="en-US" sz="2800" smtClean="0">
              <a:latin typeface="Preeti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mtClean="0">
                <a:latin typeface="Preeti" pitchFamily="2" charset="0"/>
              </a:rPr>
              <a:t> </a:t>
            </a:r>
            <a:r>
              <a:rPr lang="en-US" sz="2800">
                <a:latin typeface="Preeti" pitchFamily="2" charset="0"/>
              </a:rPr>
              <a:t>lrqdf b]vfOPsf kfl/l:ylts k4ltdf s] s] km/s </a:t>
            </a:r>
            <a:r>
              <a:rPr lang="en-US" sz="2800" smtClean="0">
                <a:latin typeface="Preeti" pitchFamily="2" charset="0"/>
              </a:rPr>
              <a:t>kfOG5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mtClean="0">
                <a:latin typeface="Preeti" pitchFamily="2" charset="0"/>
              </a:rPr>
              <a:t> </a:t>
            </a:r>
            <a:r>
              <a:rPr lang="en-US" sz="2800">
                <a:latin typeface="Preeti" pitchFamily="2" charset="0"/>
              </a:rPr>
              <a:t>lrqdf h}ljs / ch}ljs </a:t>
            </a:r>
            <a:r>
              <a:rPr lang="en-US" sz="2800" smtClean="0">
                <a:latin typeface="Preeti" pitchFamily="2" charset="0"/>
              </a:rPr>
              <a:t>tTj lar </a:t>
            </a:r>
            <a:r>
              <a:rPr lang="en-US" sz="2800">
                <a:latin typeface="Preeti" pitchFamily="2" charset="0"/>
              </a:rPr>
              <a:t>s:tf] ;DaGw /x]sf] 5 &lt;</a:t>
            </a:r>
            <a:r>
              <a:rPr lang="en-US" sz="2800" smtClean="0">
                <a:latin typeface="Preeti" pitchFamily="2" charset="0"/>
              </a:rPr>
              <a:t> </a:t>
            </a:r>
            <a:endParaRPr lang="en-US" sz="2800" b="1" dirty="0">
              <a:solidFill>
                <a:srgbClr val="FF0066"/>
              </a:solidFill>
              <a:latin typeface="Preeti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5BD6C5-76EA-4D77-ADF5-1947BD9A2151}"/>
              </a:ext>
            </a:extLst>
          </p:cNvPr>
          <p:cNvSpPr/>
          <p:nvPr/>
        </p:nvSpPr>
        <p:spPr>
          <a:xfrm>
            <a:off x="509557" y="190846"/>
            <a:ext cx="4813540" cy="9013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Preeti" pitchFamily="2" charset="0"/>
              </a:rPr>
              <a:t>Psl5g ;f]rf}+ t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0EE6DC-4883-2197-C355-67C05C0D0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0A23A-2930-4085-89D1-E3E780B8D2F4}" type="datetime1">
              <a:rPr lang="en-US" smtClean="0"/>
              <a:t>4/14/2023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7C46A-9293-BC65-E96D-B95594867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Chandrakala Dawadi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EB1E1-3196-D74B-EC48-DDEAE53A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52335-7191-4220-974D-B376B652114C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East Africa | Water, Land and Ecosystem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97" y="190846"/>
            <a:ext cx="5285885" cy="2797113"/>
          </a:xfrm>
          <a:prstGeom prst="rect">
            <a:avLst/>
          </a:prstGeom>
        </p:spPr>
      </p:pic>
      <p:pic>
        <p:nvPicPr>
          <p:cNvPr id="7" name="Picture 6" descr="ESS Topic 4.3: Aquatic Food Production Systems - AMAZING WORLD OF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297" y="3132499"/>
            <a:ext cx="5285885" cy="265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5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1506" y="276720"/>
            <a:ext cx="6066999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4800">
                <a:latin typeface="Preeti" pitchFamily="2" charset="0"/>
              </a:rPr>
              <a:t>xl/of jg:kltn] </a:t>
            </a:r>
            <a:r>
              <a:rPr lang="en-US" sz="4800" smtClean="0">
                <a:latin typeface="Preeti" pitchFamily="2" charset="0"/>
              </a:rPr>
              <a:t>df6f]af6 </a:t>
            </a:r>
            <a:r>
              <a:rPr lang="en-US" sz="4800">
                <a:latin typeface="Preeti" pitchFamily="2" charset="0"/>
              </a:rPr>
              <a:t>kfgL, nj0f, jfo'd08naf6 sfa{g 8fOcS;fO8af6 k|fKt u/L ;"o{sf] k|sfzsf] pkl:yltdf kftdf /x]sf] xl/ts0fdf vfgf agfpF5 .</a:t>
            </a:r>
            <a:r>
              <a:rPr lang="en-US" sz="4400">
                <a:latin typeface="Preeti" pitchFamily="2" charset="0"/>
              </a:rPr>
              <a:t> </a:t>
            </a:r>
            <a:r>
              <a:rPr lang="en-US" sz="4400" smtClean="0">
                <a:latin typeface="Preeti" pitchFamily="2" charset="0"/>
              </a:rPr>
              <a:t> </a:t>
            </a:r>
          </a:p>
        </p:txBody>
      </p:sp>
      <p:pic>
        <p:nvPicPr>
          <p:cNvPr id="7" name="Picture 6" descr="Notes: Ecolog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945" y="573899"/>
            <a:ext cx="4074058" cy="447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1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olaise Cattle Grazing | Charolaise Cattle Grazing grazin… | Flick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928" y="889686"/>
            <a:ext cx="3838668" cy="1951127"/>
          </a:xfrm>
          <a:prstGeom prst="rect">
            <a:avLst/>
          </a:prstGeom>
        </p:spPr>
      </p:pic>
      <p:pic>
        <p:nvPicPr>
          <p:cNvPr id="9" name="Picture 8" descr="Systems Thinking and the Carbon Cycle – An Interactive Introduction to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928" y="3220526"/>
            <a:ext cx="3838667" cy="21952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8764" y="2840813"/>
            <a:ext cx="6833556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800" smtClean="0">
                <a:latin typeface="Preeti" pitchFamily="2" charset="0"/>
              </a:rPr>
              <a:t>hLjx¿n</a:t>
            </a:r>
            <a:r>
              <a:rPr lang="en-US" sz="4800">
                <a:latin typeface="Preeti" pitchFamily="2" charset="0"/>
              </a:rPr>
              <a:t>] :ff; km]g{ jftfj/0faf6 clS;hg lnG5g\ / sfa{g 8fOcS;fO8 UofF; kmfN5g\, h'g la?jfn] vfgf agfpg k|of]u u5{g\ . </a:t>
            </a:r>
            <a:endParaRPr lang="en-US" sz="4800" smtClean="0">
              <a:latin typeface="Preeti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390" y="543208"/>
            <a:ext cx="6896930" cy="14456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>
                <a:solidFill>
                  <a:schemeClr val="tx1"/>
                </a:solidFill>
                <a:latin typeface="Preeti" pitchFamily="2" charset="0"/>
              </a:rPr>
              <a:t>jg:kltn] tof/ u/]sf] vfgf hgfj/n] pkef]u u5{g\ . </a:t>
            </a:r>
          </a:p>
        </p:txBody>
      </p:sp>
    </p:spTree>
    <p:extLst>
      <p:ext uri="{BB962C8B-B14F-4D97-AF65-F5344CB8AC3E}">
        <p14:creationId xmlns:p14="http://schemas.microsoft.com/office/powerpoint/2010/main" val="241055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452" y="185727"/>
            <a:ext cx="5068208" cy="5078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5400" smtClean="0">
                <a:latin typeface="Preeti" pitchFamily="2" charset="0"/>
              </a:rPr>
              <a:t>kf]v/Ldf </a:t>
            </a:r>
            <a:r>
              <a:rPr lang="en-US" sz="5400">
                <a:latin typeface="Preeti" pitchFamily="2" charset="0"/>
              </a:rPr>
              <a:t>x'g] hns'DeL tyf cGo hnLo jg:kltx¿n] kf]v/Ldf ePsf] kfgL, df6faf6 cfjZos </a:t>
            </a:r>
            <a:r>
              <a:rPr lang="en-US" sz="5400" smtClean="0">
                <a:latin typeface="Preeti" pitchFamily="2" charset="0"/>
              </a:rPr>
              <a:t>tTjx</a:t>
            </a:r>
            <a:r>
              <a:rPr lang="en-US" sz="5400">
                <a:latin typeface="Preeti" pitchFamily="2" charset="0"/>
              </a:rPr>
              <a:t>¿ ;f];]/ lnG5g\ .</a:t>
            </a:r>
            <a:endParaRPr lang="en-US" sz="5400" dirty="0">
              <a:latin typeface="Preeti" pitchFamily="2" charset="0"/>
            </a:endParaRPr>
          </a:p>
        </p:txBody>
      </p:sp>
      <p:pic>
        <p:nvPicPr>
          <p:cNvPr id="2" name="Picture 1" descr="Lotus Pond Landscape with lillies image - Free stock photo - Public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48" y="185726"/>
            <a:ext cx="5945491" cy="450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7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6487" y="865149"/>
            <a:ext cx="5693257" cy="5078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5400" smtClean="0">
                <a:latin typeface="Preeti" pitchFamily="2" charset="0"/>
              </a:rPr>
              <a:t>;a} hLjx¿ d/]kl5 logLx¿sf] z/L/ ljR5]bsåf/f s'lxG5 / ;;fgf c0f'df kl/0ft x'G5 h:fnfO{ la?jfn] ;f];]/ lnG5g\ </a:t>
            </a:r>
            <a:r>
              <a:rPr lang="en-US" sz="4400" smtClean="0">
                <a:latin typeface="Preeti" pitchFamily="2" charset="0"/>
              </a:rPr>
              <a:t>. </a:t>
            </a:r>
            <a:endParaRPr lang="en-US" sz="4000" dirty="0">
              <a:latin typeface="Preeti" pitchFamily="2" charset="0"/>
            </a:endParaRPr>
          </a:p>
        </p:txBody>
      </p:sp>
      <p:pic>
        <p:nvPicPr>
          <p:cNvPr id="2" name="Picture 1" descr="Decomposers and Recyclers | Biology for Majors I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058" y="1149234"/>
            <a:ext cx="5346851" cy="381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6748" y="0"/>
            <a:ext cx="7179399" cy="63555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700" smtClean="0">
                <a:latin typeface="Preeti" pitchFamily="2" charset="0"/>
              </a:rPr>
              <a:t>o</a:t>
            </a:r>
            <a:r>
              <a:rPr lang="en-US" sz="3700">
                <a:latin typeface="Preeti" pitchFamily="2" charset="0"/>
              </a:rPr>
              <a:t>;/L jftfj/0fdf Pp6f rj|m rln/x]sf] x'G5 h'g rj|mdf hGt', la?jfx¿ / jftfj/0flar cGt/;DaGw /x]sf] x'G5 . o;sf ;fy} jftfj/0fdf ePsf ;hLj / lghL{j j:t'x¿lar klg cGt/;DaGw /x]sf] x'G5 eg] hGt' tyf jg:klt klg Ps csf{df lge{/ /x]sf x'G5g\ . Pp6} ;femf jftfj/0fdf /x]/ Pscsf{df lge{/ x'g] ;hLjx¿sf] ;d"xnfO{ ;d'bfo </a:t>
            </a:r>
            <a:r>
              <a:rPr lang="en-US" sz="3700">
                <a:latin typeface="Arial Narrow" panose="020B0606020202030204" pitchFamily="34" charset="0"/>
              </a:rPr>
              <a:t>(Community) </a:t>
            </a:r>
            <a:r>
              <a:rPr lang="en-US" sz="3700">
                <a:latin typeface="Preeti" pitchFamily="2" charset="0"/>
              </a:rPr>
              <a:t>elgG5 . o; lsl;dsf] k"0f{ ;d'bfo / ef}lts jftfj/0flarsf] cGt/;DaGw lg/Gt/ ¿kdf ;~rfng eO/x]sf] x'G5 . </a:t>
            </a:r>
            <a:endParaRPr lang="en-US" sz="3700" dirty="0">
              <a:latin typeface="Preeti" pitchFamily="2" charset="0"/>
            </a:endParaRPr>
          </a:p>
        </p:txBody>
      </p:sp>
      <p:pic>
        <p:nvPicPr>
          <p:cNvPr id="4" name="Picture 3" descr="ESS Topic 2.3: Flows of Energy and Matter - AMAZING WORLD OF SCIENCE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147" y="638399"/>
            <a:ext cx="2942375" cy="417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3908" y="95193"/>
            <a:ext cx="7385881" cy="6186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400" smtClean="0">
                <a:latin typeface="Preeti" pitchFamily="2" charset="0"/>
              </a:rPr>
              <a:t>;hLjx¿ / ltgsf jl/kl/ /x]sf] k|sfz, tfk, kfgL, df6f], xfjf cflb ldn]/ jftfj/0f aGb5 . jftfj/0fsf tTjx¿ / ;hLjx¿lar k|ToIf jf ck|ToIf ¿kdf ;DaGw /x]sf] x'G5 . jftfj/0fdf ePsf ;hLjx¿ / ef}lts jftfj/0flarsf] lg/Gt/ tyf :yfoL ¿kdf rln/xg] cGt/;DaGwnfO{ kfl/l:ylts k4lt </a:t>
            </a:r>
            <a:r>
              <a:rPr lang="en-US" sz="4400" smtClean="0">
                <a:latin typeface="Arial Narrow" panose="020B0606020202030204" pitchFamily="34" charset="0"/>
              </a:rPr>
              <a:t>(Ecosystem)</a:t>
            </a:r>
            <a:r>
              <a:rPr lang="en-US" sz="4400" smtClean="0">
                <a:latin typeface="Preeti" pitchFamily="2" charset="0"/>
              </a:rPr>
              <a:t> elgG5 .</a:t>
            </a:r>
            <a:endParaRPr lang="en-US" sz="4400" dirty="0">
              <a:latin typeface="Preeti" pitchFamily="2" charset="0"/>
            </a:endParaRPr>
          </a:p>
        </p:txBody>
      </p:sp>
      <p:pic>
        <p:nvPicPr>
          <p:cNvPr id="4" name="Picture 3" descr="ESS Topic 2.3: Flows of Energy and Matter - AMAZING WORLD OF SCIENCE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379" y="914400"/>
            <a:ext cx="4252891" cy="514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Systems Concept | GEOG 3: The Future of Foo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0" y="189200"/>
            <a:ext cx="9518073" cy="683604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7090" y="471055"/>
            <a:ext cx="2285999" cy="59851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6000" smtClean="0">
                <a:solidFill>
                  <a:schemeClr val="tx1"/>
                </a:solidFill>
                <a:latin typeface="Annapurn" pitchFamily="2" charset="0"/>
              </a:rPr>
              <a:t>Osf]l;:^dsf caoax?</a:t>
            </a:r>
            <a:endParaRPr lang="en-US" sz="6000">
              <a:solidFill>
                <a:schemeClr val="tx1"/>
              </a:solidFill>
              <a:latin typeface="Annapur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1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Systems Concept | GEOG 3: The Future of Foo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452437"/>
            <a:ext cx="6667500" cy="5953125"/>
          </a:xfrm>
          <a:prstGeom prst="rect">
            <a:avLst/>
          </a:prstGeom>
        </p:spPr>
      </p:pic>
      <p:pic>
        <p:nvPicPr>
          <p:cNvPr id="5" name="Picture 4" descr="Miss L's Whole Brain Teaching: Resources To Start Off Your Week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9" y="452437"/>
            <a:ext cx="11466321" cy="626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de 9 Topic 1: Life Processes - AMAZING WORLD OF SCIENCE WITH MR. GRE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9" y="375804"/>
            <a:ext cx="11069781" cy="621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6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67214"/>
              </p:ext>
            </p:extLst>
          </p:nvPr>
        </p:nvGraphicFramePr>
        <p:xfrm>
          <a:off x="802107" y="1825626"/>
          <a:ext cx="10551694" cy="330996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5293894">
                  <a:extLst>
                    <a:ext uri="{9D8B030D-6E8A-4147-A177-3AD203B41FA5}">
                      <a16:colId xmlns:a16="http://schemas.microsoft.com/office/drawing/2014/main" val="115701754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531019860"/>
                    </a:ext>
                  </a:extLst>
                </a:gridCol>
              </a:tblGrid>
              <a:tr h="1023967"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:yn Osf]l;:6d</a:t>
                      </a:r>
                      <a:endParaRPr lang="en-US" sz="44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 </a:t>
                      </a:r>
                      <a:r>
                        <a:rPr lang="en-US" sz="44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hn Osf]l;:6d</a:t>
                      </a:r>
                      <a:endParaRPr lang="en-US" sz="44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005122"/>
                  </a:ext>
                </a:extLst>
              </a:tr>
              <a:tr h="655698"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Rfp/sf]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Kff]v/Lsf]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498227"/>
                  </a:ext>
                </a:extLst>
              </a:tr>
              <a:tr h="655698"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Hfª\unsf]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Vff]nf</a:t>
                      </a:r>
                      <a:r>
                        <a:rPr lang="en-US" sz="4400" baseline="0" smtClean="0">
                          <a:latin typeface="Preeti" pitchFamily="2" charset="0"/>
                        </a:rPr>
                        <a:t> jf gbLsf]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156623"/>
                  </a:ext>
                </a:extLst>
              </a:tr>
              <a:tr h="655698"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Df?e'dLsf]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400" smtClean="0">
                          <a:latin typeface="Preeti" pitchFamily="2" charset="0"/>
                        </a:rPr>
                        <a:t>;d'Gb|sf] Osf]l;:6d</a:t>
                      </a:r>
                      <a:endParaRPr lang="en-US" sz="4400">
                        <a:latin typeface="Preeti" pitchFamily="2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119899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008522" y="497305"/>
            <a:ext cx="4221078" cy="9625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Osf]l;:6dsf k|sf/x?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67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ping habitats to describe ecosystems — European Environment Agenc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6" y="1379621"/>
            <a:ext cx="4989095" cy="2668776"/>
          </a:xfrm>
          <a:prstGeom prst="rect">
            <a:avLst/>
          </a:prstGeom>
        </p:spPr>
      </p:pic>
      <p:pic>
        <p:nvPicPr>
          <p:cNvPr id="5" name="Picture 4" descr="Climate and Ecosystems - THE GEOGRAPHER ONLIN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37" y="1493191"/>
            <a:ext cx="4924926" cy="2555206"/>
          </a:xfrm>
          <a:prstGeom prst="rect">
            <a:avLst/>
          </a:prstGeom>
        </p:spPr>
      </p:pic>
      <p:pic>
        <p:nvPicPr>
          <p:cNvPr id="6" name="Picture 5" descr="Deep Woods | Dense deciduous forest, Pike County, within the… | Flick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46" y="4235116"/>
            <a:ext cx="4989095" cy="2622884"/>
          </a:xfrm>
          <a:prstGeom prst="rect">
            <a:avLst/>
          </a:prstGeom>
        </p:spPr>
      </p:pic>
      <p:pic>
        <p:nvPicPr>
          <p:cNvPr id="7" name="Picture 6" descr="Free stock photo of biodiversity, earth, ecosystem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137" y="4235116"/>
            <a:ext cx="4924926" cy="26228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8758" y="112295"/>
            <a:ext cx="11389895" cy="10748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Preeti" pitchFamily="2" charset="0"/>
              </a:rPr>
              <a:t>l</a:t>
            </a:r>
            <a:r>
              <a:rPr lang="en-US" sz="3200" smtClean="0">
                <a:solidFill>
                  <a:schemeClr val="tx1"/>
                </a:solidFill>
                <a:latin typeface="Preeti" pitchFamily="2" charset="0"/>
              </a:rPr>
              <a:t>rqdf b]vfOPsf Osf]l;:6ddf ePsf h}ljs / ch}ljs tTjx¿sf] jf/]df 5nkmn ug'{xf];\ .</a:t>
            </a:r>
            <a:endParaRPr lang="en-US" sz="32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17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8758" y="112295"/>
            <a:ext cx="11389895" cy="10748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Preeti" pitchFamily="2" charset="0"/>
              </a:rPr>
              <a:t>l</a:t>
            </a:r>
            <a:r>
              <a:rPr lang="en-US" sz="3200" smtClean="0">
                <a:solidFill>
                  <a:schemeClr val="tx1"/>
                </a:solidFill>
                <a:latin typeface="Preeti" pitchFamily="2" charset="0"/>
              </a:rPr>
              <a:t>rqdf b]vfOPsf Osf]l;:6ddf ePsf h}ljs / ch}ljs tTjx¿sf] jf/]df 5nkmn ug'{xf];\ .</a:t>
            </a:r>
            <a:endParaRPr lang="en-US" sz="32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3" name="Picture 2" descr="lakes and ponds, (Freshwater biomes: Miscellaneous Lakes and Pond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2" y="1378283"/>
            <a:ext cx="4417595" cy="2680370"/>
          </a:xfrm>
          <a:prstGeom prst="rect">
            <a:avLst/>
          </a:prstGeom>
        </p:spPr>
      </p:pic>
      <p:pic>
        <p:nvPicPr>
          <p:cNvPr id="4" name="Picture 3" descr="rivers and streams, (Freshwater biomes: Miscellaneous Rivers and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16" y="1378283"/>
            <a:ext cx="4850731" cy="2519949"/>
          </a:xfrm>
          <a:prstGeom prst="rect">
            <a:avLst/>
          </a:prstGeom>
        </p:spPr>
      </p:pic>
      <p:pic>
        <p:nvPicPr>
          <p:cNvPr id="9" name="Picture 8" descr="Biodiversità marina: arriva la Roadmap 2.0 per oceani puliti, sani e ..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72" y="4249820"/>
            <a:ext cx="4417595" cy="2086811"/>
          </a:xfrm>
          <a:prstGeom prst="rect">
            <a:avLst/>
          </a:prstGeom>
        </p:spPr>
      </p:pic>
      <p:pic>
        <p:nvPicPr>
          <p:cNvPr id="10" name="Picture 9" descr="Under The Sea · Free Stock Photo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16" y="4089400"/>
            <a:ext cx="5024033" cy="224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8758" y="112295"/>
            <a:ext cx="11389895" cy="10748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  <a:latin typeface="Preeti" pitchFamily="2" charset="0"/>
              </a:rPr>
              <a:t>l</a:t>
            </a:r>
            <a:r>
              <a:rPr lang="en-US" sz="3200" smtClean="0">
                <a:solidFill>
                  <a:schemeClr val="tx1"/>
                </a:solidFill>
                <a:latin typeface="Preeti" pitchFamily="2" charset="0"/>
              </a:rPr>
              <a:t>rqdf b]vfOPsf Osf]l;:6ddf ePsf h}ljs / ch}ljs tTjx¿sf] jf/]df 5nkmn ug'{xf];\ .</a:t>
            </a:r>
            <a:endParaRPr lang="en-US" sz="32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2" name="Picture 1" descr="Ecosystems matter | Rethin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05" y="1844842"/>
            <a:ext cx="5524500" cy="3866148"/>
          </a:xfrm>
          <a:prstGeom prst="rect">
            <a:avLst/>
          </a:prstGeom>
        </p:spPr>
      </p:pic>
      <p:pic>
        <p:nvPicPr>
          <p:cNvPr id="3" name="Picture 2" descr="lakes and ponds, (Freshwater biomes: Miscellaneous Lakes and Ponds ..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341" y="1844842"/>
            <a:ext cx="5071312" cy="375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989" y="822959"/>
            <a:ext cx="8065011" cy="47777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460" y="297179"/>
            <a:ext cx="3372609" cy="5097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Psrf]6L ;Fu}sf lrqx¿ x]g'{xf];\ t .</a:t>
            </a:r>
            <a:endParaRPr lang="en-US" sz="48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1" y="297179"/>
            <a:ext cx="3086100" cy="38633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cj of] lrq x]g'{xf];\ t .</a:t>
            </a:r>
            <a:endParaRPr lang="en-US" sz="48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8867" y="297179"/>
            <a:ext cx="6358045" cy="451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186" y="4997116"/>
            <a:ext cx="10561534" cy="1821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oL b'O{ lrqx¿aLr s:tf] cGt/;DaGw 5 &lt;</a:t>
            </a:r>
            <a:endParaRPr lang="en-US" sz="48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449" y="525779"/>
            <a:ext cx="5071891" cy="39319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18" y="680675"/>
            <a:ext cx="6114291" cy="362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706" y="356536"/>
            <a:ext cx="11475934" cy="1821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y'k|} ;ª\Vofdf /x]sf] </a:t>
            </a:r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vfBz[ª\vnf </a:t>
            </a:r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ldn]/ vfBhfn agfpF5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706" y="2733976"/>
            <a:ext cx="11475934" cy="32016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lvl="1" algn="just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kfl/l:ylts k4ltdf c¿nfO{ vfg] / c¿åf/f cfkm" vfOg] ub}{ pTkfbsb]lv dflyNnf] bhf{sf] pkef]Stfx¿;Dd ax'lbzfdf zlSt :yfgfGt/0f x'g] k|lj|mofnfO{ vfBhfn elgG5 .</a:t>
            </a:r>
          </a:p>
        </p:txBody>
      </p:sp>
    </p:spTree>
    <p:extLst>
      <p:ext uri="{BB962C8B-B14F-4D97-AF65-F5344CB8AC3E}">
        <p14:creationId xmlns:p14="http://schemas.microsoft.com/office/powerpoint/2010/main" val="18720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706" y="356536"/>
            <a:ext cx="11475934" cy="18219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y'k|} ;ª\Vofdf /x]sf] </a:t>
            </a:r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vfBz[ª\vnf </a:t>
            </a:r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ldn]/ vfBhfn agfpF5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706" y="2733976"/>
            <a:ext cx="11475934" cy="3265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lvl="1" algn="just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kfl/l:ylts k4ltdf c¿nfO{ vfg] / c¿åf/f cfkm" vfOg] ub}{ pTkfbsb]lv dflyNnf] bhf{sf] pkef]Stfx¿;Dd ax'lbzfdf zlSt :yfgfGt/0f x'g] k|lj|mofnfO{ vfBhfn elgG5 .</a:t>
            </a:r>
          </a:p>
        </p:txBody>
      </p:sp>
    </p:spTree>
    <p:extLst>
      <p:ext uri="{BB962C8B-B14F-4D97-AF65-F5344CB8AC3E}">
        <p14:creationId xmlns:p14="http://schemas.microsoft.com/office/powerpoint/2010/main" val="1813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3518" y="191446"/>
            <a:ext cx="3599945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000">
                <a:latin typeface="Preeti" pitchFamily="2" charset="0"/>
              </a:rPr>
              <a:t>o</a:t>
            </a:r>
            <a:r>
              <a:rPr lang="en-US" sz="4000" smtClean="0">
                <a:latin typeface="Preeti" pitchFamily="2" charset="0"/>
              </a:rPr>
              <a:t>f] lrq x]g'{xf];\ .</a:t>
            </a:r>
            <a:endParaRPr lang="en-US" sz="4000" dirty="0">
              <a:latin typeface="Preeti" pitchFamily="2" charset="0"/>
            </a:endParaRPr>
          </a:p>
        </p:txBody>
      </p:sp>
      <p:pic>
        <p:nvPicPr>
          <p:cNvPr id="2" name="Picture 1" descr="Free Images : leaf, flower, backyard, botany, garden, aquatic plant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6" y="1219200"/>
            <a:ext cx="5496205" cy="5483190"/>
          </a:xfrm>
          <a:prstGeom prst="rect">
            <a:avLst/>
          </a:prstGeom>
        </p:spPr>
      </p:pic>
      <p:pic>
        <p:nvPicPr>
          <p:cNvPr id="7" name="Picture 6" descr="lakes and ponds, (Freshwater biomes: Miscellaneous Lakes and Ponds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90" y="1363579"/>
            <a:ext cx="5438274" cy="519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5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03518" y="191446"/>
            <a:ext cx="3599945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000">
                <a:latin typeface="Preeti" pitchFamily="2" charset="0"/>
              </a:rPr>
              <a:t>o</a:t>
            </a:r>
            <a:r>
              <a:rPr lang="en-US" sz="4000" smtClean="0">
                <a:latin typeface="Preeti" pitchFamily="2" charset="0"/>
              </a:rPr>
              <a:t>f] lrq x]g'{xf];\ .</a:t>
            </a:r>
            <a:endParaRPr lang="en-US" sz="4000" dirty="0">
              <a:latin typeface="Preeti" pitchFamily="2" charset="0"/>
            </a:endParaRPr>
          </a:p>
        </p:txBody>
      </p:sp>
      <p:pic>
        <p:nvPicPr>
          <p:cNvPr id="2" name="Picture 1" descr="To Serve the Ecosystems That Serve Us - Our Worl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52" y="1219200"/>
            <a:ext cx="10090485" cy="545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0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7928"/>
            <a:ext cx="5153891" cy="205047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;Fu}sf] lrqdf s] b]Vg'x'G5 &lt;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3" name="Picture 2" descr="Give and take – the success of natural symbiosis - Blogionik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0" y="3248025"/>
            <a:ext cx="10495183" cy="3609975"/>
          </a:xfrm>
          <a:prstGeom prst="rect">
            <a:avLst/>
          </a:prstGeom>
        </p:spPr>
      </p:pic>
      <p:pic>
        <p:nvPicPr>
          <p:cNvPr id="7" name="Picture 6" descr="Give and take – the success of natural symbiosis - Blogioni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92" y="387928"/>
            <a:ext cx="5250872" cy="251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9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7928"/>
            <a:ext cx="5153891" cy="205047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;Fu}sf] lrqdf s] b]Vg'x'G5 &lt;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7" name="Picture 6" descr="Symbiosis by Necessitous on DeviantAr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790" y="204177"/>
            <a:ext cx="4178210" cy="2417973"/>
          </a:xfrm>
          <a:prstGeom prst="rect">
            <a:avLst/>
          </a:prstGeom>
        </p:spPr>
      </p:pic>
      <p:pic>
        <p:nvPicPr>
          <p:cNvPr id="8" name="Picture 7" descr="Symbiosis - NatGeo10 | 2048 x 2048 pixel image for the 3rd G… | Flickr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05900"/>
            <a:ext cx="3447381" cy="3447381"/>
          </a:xfrm>
          <a:prstGeom prst="rect">
            <a:avLst/>
          </a:prstGeom>
        </p:spPr>
      </p:pic>
      <p:pic>
        <p:nvPicPr>
          <p:cNvPr id="3" name="Picture 2" descr="Frontiers | Bacterial Quorum-Sensing Systems and Their Role in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131" y="3161596"/>
            <a:ext cx="5058473" cy="273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0946" y="288758"/>
            <a:ext cx="11568545" cy="404042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;hLjx¿lar nfdf] ;do;Dd /lx/xg] ;DaGw h:fdf b'j} ;hLjx¿ k/:k/df nfeflGjt x'G5g\ eg] To;nfO{ kf/:kfl/stf </a:t>
            </a:r>
            <a:r>
              <a:rPr lang="en-US" sz="4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(symbiosis) </a:t>
            </a:r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elgG5 . o; lsl;dsf] ;DaGwdf hLjx¿ Ps csf{df cfl&gt;t x'G5g\ .</a:t>
            </a:r>
          </a:p>
        </p:txBody>
      </p:sp>
    </p:spTree>
    <p:extLst>
      <p:ext uri="{BB962C8B-B14F-4D97-AF65-F5344CB8AC3E}">
        <p14:creationId xmlns:p14="http://schemas.microsoft.com/office/powerpoint/2010/main" val="252855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ee Images : spiky, prickly, animal, cute, wildlife, mammal, fauna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3" y="2712462"/>
            <a:ext cx="5652654" cy="3896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ecomposing male Humpback Whale Genitalia | Clusters of Barn… | Flick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8" y="4197927"/>
            <a:ext cx="5541819" cy="25215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Cows and Birds 3 | I wonder if the bird is even aware that t… | Flick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8" y="267060"/>
            <a:ext cx="4814988" cy="3605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57200" y="387928"/>
            <a:ext cx="5153891" cy="205047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;Fu}sf] lrqdf s] b]Vg'x'G5 &lt;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14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7927"/>
            <a:ext cx="11166764" cy="447283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6000" smtClean="0">
                <a:solidFill>
                  <a:schemeClr val="tx1"/>
                </a:solidFill>
                <a:latin typeface="Preeti" pitchFamily="2" charset="0"/>
              </a:rPr>
              <a:t>o; k|lj|mofdf To:tf] h}ljs ;DaGw x'G5 h:fdf cfl&gt;t ;hLj a9L nfeflGjt x'G5 eg] cf&gt;o lbg]nfO{ xfgL k'¥ofpFb}g </a:t>
            </a:r>
            <a:r>
              <a:rPr lang="en-US" sz="6000">
                <a:solidFill>
                  <a:schemeClr val="tx1"/>
                </a:solidFill>
                <a:latin typeface="Preeti" pitchFamily="2" charset="0"/>
              </a:rPr>
              <a:t>. o; lsl;dsf] cGt/lj|mofnfO{ </a:t>
            </a:r>
            <a:r>
              <a:rPr lang="en-US" sz="4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Commensalism</a:t>
            </a:r>
            <a:r>
              <a:rPr lang="en-US" sz="6000">
                <a:solidFill>
                  <a:schemeClr val="tx1"/>
                </a:solidFill>
                <a:latin typeface="Preeti" pitchFamily="2" charset="0"/>
              </a:rPr>
              <a:t> elgG5 . </a:t>
            </a:r>
          </a:p>
        </p:txBody>
      </p:sp>
    </p:spTree>
    <p:extLst>
      <p:ext uri="{BB962C8B-B14F-4D97-AF65-F5344CB8AC3E}">
        <p14:creationId xmlns:p14="http://schemas.microsoft.com/office/powerpoint/2010/main" val="300107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7928"/>
            <a:ext cx="5153891" cy="205047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;Fu}sf] lrqdf x]g'{xf];\ t .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3" name="Picture 2" descr="eLimu | Animal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075" y="155863"/>
            <a:ext cx="4579360" cy="2753592"/>
          </a:xfrm>
          <a:prstGeom prst="rect">
            <a:avLst/>
          </a:prstGeom>
        </p:spPr>
      </p:pic>
      <p:pic>
        <p:nvPicPr>
          <p:cNvPr id="7" name="Picture 6" descr="One Year Ago | catsel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72" y="3082773"/>
            <a:ext cx="4794219" cy="3588327"/>
          </a:xfrm>
          <a:prstGeom prst="rect">
            <a:avLst/>
          </a:prstGeom>
        </p:spPr>
      </p:pic>
      <p:pic>
        <p:nvPicPr>
          <p:cNvPr id="8" name="Picture 7" descr="Health Check: how do you catch – and get rid of – head lice?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647" y="3283803"/>
            <a:ext cx="5624217" cy="318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2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3236" y="152400"/>
            <a:ext cx="4488873" cy="199505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;Fu}sf] lrqdf x]g'{xf];\ t .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4" name="Picture 3" descr="Brown Coral Reef in Sea · Free Stock Phot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8" y="519620"/>
            <a:ext cx="4627418" cy="2419484"/>
          </a:xfrm>
          <a:prstGeom prst="rect">
            <a:avLst/>
          </a:prstGeom>
        </p:spPr>
      </p:pic>
      <p:pic>
        <p:nvPicPr>
          <p:cNvPr id="9" name="Picture 8" descr="Sea sponges and corals on Molasses Outer Reef, Key Largo | Flick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650" y="3255817"/>
            <a:ext cx="5135113" cy="2646219"/>
          </a:xfrm>
          <a:prstGeom prst="rect">
            <a:avLst/>
          </a:prstGeom>
        </p:spPr>
      </p:pic>
      <p:pic>
        <p:nvPicPr>
          <p:cNvPr id="11" name="Picture 10" descr="Bart l'ours - Vikidia, l’encyclopédie des 8-13 a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2481904"/>
            <a:ext cx="2031783" cy="3572532"/>
          </a:xfrm>
          <a:prstGeom prst="rect">
            <a:avLst/>
          </a:prstGeom>
        </p:spPr>
      </p:pic>
      <p:pic>
        <p:nvPicPr>
          <p:cNvPr id="12" name="Picture 11" descr="Fox Free Stock Photo - Public Domain Picture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48" y="2481904"/>
            <a:ext cx="2506970" cy="357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4899" y="0"/>
            <a:ext cx="11540837" cy="206943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Pp6f kfl/l:ylts k4ltdf ;hLjx¿n] Pp6} ;|f]t -vfg, a:g_ sf nflu </a:t>
            </a:r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ck]Iff ug'{÷rfxfg'÷k|fKt ug'{  g} k|ltZkwf{ xf] . </a:t>
            </a:r>
            <a:endParaRPr lang="en-US" sz="48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2" name="Picture 1" descr="6.15: Competition - Biology LibreText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2" y="2069432"/>
            <a:ext cx="5934121" cy="4888189"/>
          </a:xfrm>
          <a:prstGeom prst="rect">
            <a:avLst/>
          </a:prstGeom>
        </p:spPr>
      </p:pic>
      <p:pic>
        <p:nvPicPr>
          <p:cNvPr id="4" name="Picture 3" descr="Competition | Biology for Majors I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16" y="1870268"/>
            <a:ext cx="43955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7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4899" y="0"/>
            <a:ext cx="11540837" cy="206943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solidFill>
                  <a:schemeClr val="tx1"/>
                </a:solidFill>
                <a:latin typeface="Preeti" pitchFamily="2" charset="0"/>
              </a:rPr>
              <a:t>Pp6f kfl/l:ylts k4ltdf ;hLjx¿n] Pp6} ;|f]t -vfg, a:g_ sf nflu </a:t>
            </a:r>
            <a:r>
              <a:rPr lang="en-US" sz="4800" smtClean="0">
                <a:solidFill>
                  <a:schemeClr val="tx1"/>
                </a:solidFill>
                <a:latin typeface="Preeti" pitchFamily="2" charset="0"/>
              </a:rPr>
              <a:t>ck]Iff ug'{÷rfxfg'÷k|fKt ug'{  g} k|ltZkwf{ xf] . </a:t>
            </a:r>
            <a:endParaRPr lang="en-US" sz="48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2" name="Picture 1" descr="6.15: Competition - Biology LibreText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94" y="3064043"/>
            <a:ext cx="2576217" cy="3553326"/>
          </a:xfrm>
          <a:prstGeom prst="rect">
            <a:avLst/>
          </a:prstGeom>
        </p:spPr>
      </p:pic>
      <p:pic>
        <p:nvPicPr>
          <p:cNvPr id="3" name="Picture 2" descr="Frontiers | Positive Ecological Interactions and the Success of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116" y="3240506"/>
            <a:ext cx="4630349" cy="3376863"/>
          </a:xfrm>
          <a:prstGeom prst="rect">
            <a:avLst/>
          </a:prstGeom>
        </p:spPr>
      </p:pic>
      <p:pic>
        <p:nvPicPr>
          <p:cNvPr id="4" name="Picture 3" descr="Competition | Biology for Majors II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451" y="3576387"/>
            <a:ext cx="3824125" cy="304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2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3236" y="152400"/>
            <a:ext cx="6763206" cy="1995055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 km]/L ;Fu}sf] lrqdf x]g'{xf];\ t .</a:t>
            </a:r>
            <a:endParaRPr lang="en-US" sz="4400">
              <a:solidFill>
                <a:schemeClr val="tx1"/>
              </a:solidFill>
              <a:latin typeface="Preeti" pitchFamily="2" charset="0"/>
            </a:endParaRPr>
          </a:p>
        </p:txBody>
      </p:sp>
      <p:pic>
        <p:nvPicPr>
          <p:cNvPr id="2" name="Picture 1" descr="The Habitat Advocate » fox pred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789" y="2441330"/>
            <a:ext cx="4425435" cy="4098016"/>
          </a:xfrm>
          <a:prstGeom prst="rect">
            <a:avLst/>
          </a:prstGeom>
        </p:spPr>
      </p:pic>
      <p:pic>
        <p:nvPicPr>
          <p:cNvPr id="3" name="Picture 2" descr="Free Images : wildlife, zoo, food, mammal, fauna, vertebrate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674" y="3318528"/>
            <a:ext cx="2447602" cy="2937892"/>
          </a:xfrm>
          <a:prstGeom prst="rect">
            <a:avLst/>
          </a:prstGeom>
        </p:spPr>
      </p:pic>
      <p:pic>
        <p:nvPicPr>
          <p:cNvPr id="5" name="Picture 4" descr="Predation - Wikiquot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010" y="152400"/>
            <a:ext cx="2319266" cy="2975447"/>
          </a:xfrm>
          <a:prstGeom prst="rect">
            <a:avLst/>
          </a:prstGeom>
        </p:spPr>
      </p:pic>
      <p:pic>
        <p:nvPicPr>
          <p:cNvPr id="8" name="Picture 7" descr="Predation - Wikipedi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21" y="2441331"/>
            <a:ext cx="3437863" cy="40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0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9277" y="529389"/>
            <a:ext cx="11447501" cy="4812632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sz="6000">
                <a:solidFill>
                  <a:schemeClr val="tx1"/>
                </a:solidFill>
                <a:latin typeface="Preeti" pitchFamily="2" charset="0"/>
              </a:rPr>
              <a:t>df+;fxf/L hgfj/x¿n] cfkm"eGbf sdhf]/ hgfj/x¿nfO{ df/]/ cfˆgf] vfgf k|fKt u5{g\ . o;/L cGo hgfj/x¿nfO{ df/]/ vfg] k|lj|mofnfO{ l;sf/ ug'{ elgG5 . o:tf] lsl;dsf] cGt/lj|mof df+;fxf/L hgfj/x¿df kfOG5 .</a:t>
            </a:r>
          </a:p>
        </p:txBody>
      </p:sp>
    </p:spTree>
    <p:extLst>
      <p:ext uri="{BB962C8B-B14F-4D97-AF65-F5344CB8AC3E}">
        <p14:creationId xmlns:p14="http://schemas.microsoft.com/office/powerpoint/2010/main" val="372639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3999" y="336883"/>
            <a:ext cx="5277853" cy="99461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Aparajita" panose="02020603050405020304" pitchFamily="18" charset="0"/>
              </a:rPr>
              <a:t>cEof; u/f</a:t>
            </a:r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Aparajita" panose="02020603050405020304" pitchFamily="18" charset="0"/>
              </a:rPr>
              <a:t>}F</a:t>
            </a:r>
            <a:endParaRPr lang="en-US" sz="60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464" y="1459830"/>
            <a:ext cx="11839074" cy="5037223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60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!= kf]v/Lsf] Osf]l;:6dsf] lrq agfP/ o;sf h}ljs / ch}ljs tTjx¿sf] 5f]6f] JofVof ug'{xf];\ .</a:t>
            </a:r>
          </a:p>
          <a:p>
            <a:endParaRPr lang="en-US" sz="600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r>
              <a:rPr lang="en-US" sz="60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@= h+unsf] Osf]l;:6dsf] lrq ;lxt JofVof ug'{xf]; .</a:t>
            </a:r>
            <a:endParaRPr lang="en-US" sz="60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60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3999" y="336883"/>
            <a:ext cx="5277853" cy="994611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Aparajita" panose="02020603050405020304" pitchFamily="18" charset="0"/>
              </a:rPr>
              <a:t>cEof; u/f</a:t>
            </a:r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  <a:cs typeface="Aparajita" panose="02020603050405020304" pitchFamily="18" charset="0"/>
              </a:rPr>
              <a:t>}F</a:t>
            </a:r>
            <a:endParaRPr lang="en-US" sz="60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464" y="1459830"/>
            <a:ext cx="11839074" cy="5037223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60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!= hLjx¿sf ljrdfx'g] cGt/lqmofx¿ pNN]v u/L s'g} b"O{sf] JofVof ug'{xf];\ .</a:t>
            </a:r>
          </a:p>
          <a:p>
            <a:endParaRPr lang="en-US" sz="600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r>
              <a:rPr lang="en-US" sz="600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@= h+unsf] Osf]l;:6dsf] lrq ;lxt JofVof ug'{xf]; .</a:t>
            </a:r>
            <a:endParaRPr lang="en-US" sz="600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34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381" y="263238"/>
            <a:ext cx="3338945" cy="69272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kl/of]hgf sfo{ ! 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4691" y="1260764"/>
            <a:ext cx="12067309" cy="31588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latin typeface="Preeti" pitchFamily="2" charset="0"/>
              </a:rPr>
              <a:t>tkfO{Fsf] j/k/ /x]sf] 3fF;] d}bfgsf] e|d0f ug{'xf];\ . To; jftfj/0fdf ePsf h}ljs / ch}ljs tTjx¿sf] cWoog tyf cjnf]sg ug{'xf];\ / lgDgfg';f/ tflnsf eg'{xf];\ . cjnf]sg / cWoog u/]sf cfwf/df 3fF;] d}bfgsf] kfl/l:ylts k4ltsf] lrq agfO{ sIffdf k|:t't ug'{xf];\ .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62985"/>
              </p:ext>
            </p:extLst>
          </p:nvPr>
        </p:nvGraphicFramePr>
        <p:xfrm>
          <a:off x="249381" y="4724399"/>
          <a:ext cx="11707092" cy="1856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73">
                  <a:extLst>
                    <a:ext uri="{9D8B030D-6E8A-4147-A177-3AD203B41FA5}">
                      <a16:colId xmlns:a16="http://schemas.microsoft.com/office/drawing/2014/main" val="4190068402"/>
                    </a:ext>
                  </a:extLst>
                </a:gridCol>
                <a:gridCol w="1839269">
                  <a:extLst>
                    <a:ext uri="{9D8B030D-6E8A-4147-A177-3AD203B41FA5}">
                      <a16:colId xmlns:a16="http://schemas.microsoft.com/office/drawing/2014/main" val="3369077486"/>
                    </a:ext>
                  </a:extLst>
                </a:gridCol>
                <a:gridCol w="3021656">
                  <a:extLst>
                    <a:ext uri="{9D8B030D-6E8A-4147-A177-3AD203B41FA5}">
                      <a16:colId xmlns:a16="http://schemas.microsoft.com/office/drawing/2014/main" val="2839160275"/>
                    </a:ext>
                  </a:extLst>
                </a:gridCol>
                <a:gridCol w="2671318">
                  <a:extLst>
                    <a:ext uri="{9D8B030D-6E8A-4147-A177-3AD203B41FA5}">
                      <a16:colId xmlns:a16="http://schemas.microsoft.com/office/drawing/2014/main" val="2002645658"/>
                    </a:ext>
                  </a:extLst>
                </a:gridCol>
                <a:gridCol w="2904876">
                  <a:extLst>
                    <a:ext uri="{9D8B030D-6E8A-4147-A177-3AD203B41FA5}">
                      <a16:colId xmlns:a16="http://schemas.microsoft.com/office/drawing/2014/main" val="3765743941"/>
                    </a:ext>
                  </a:extLst>
                </a:gridCol>
              </a:tblGrid>
              <a:tr h="928255"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j|m=;=</a:t>
                      </a:r>
                      <a:endParaRPr lang="en-US" sz="40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pTkfbs</a:t>
                      </a:r>
                      <a:endParaRPr lang="en-US" sz="40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k|fylds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låtLo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t[tLo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602910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43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357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1" y="374072"/>
            <a:ext cx="3338945" cy="69272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kl/of]hgf sfo{ @ 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272" y="1066799"/>
            <a:ext cx="12067309" cy="34359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800">
                <a:latin typeface="Preeti" pitchFamily="2" charset="0"/>
              </a:rPr>
              <a:t>jl/k/Lsf] </a:t>
            </a:r>
            <a:r>
              <a:rPr lang="en-US" sz="4800" smtClean="0">
                <a:latin typeface="Preeti" pitchFamily="2" charset="0"/>
              </a:rPr>
              <a:t>kf]v/L </a:t>
            </a:r>
            <a:r>
              <a:rPr lang="en-US" sz="4800">
                <a:latin typeface="Preeti" pitchFamily="2" charset="0"/>
              </a:rPr>
              <a:t>e|d0f ug{'xf];\ . To; jftfj/0fdf ePsf h}ljs / ch}ljs </a:t>
            </a:r>
            <a:r>
              <a:rPr lang="en-US" sz="4800" smtClean="0">
                <a:latin typeface="Preeti" pitchFamily="2" charset="0"/>
              </a:rPr>
              <a:t>tTjx¿sf</a:t>
            </a:r>
            <a:r>
              <a:rPr lang="en-US" sz="4800">
                <a:latin typeface="Preeti" pitchFamily="2" charset="0"/>
              </a:rPr>
              <a:t>] cWoog tyf cjnf]sg ug{'xf];\ / lgDgfg';f/ tflnsf eg'{xf];\ . cjnf]sg / cWoog u/]sf cfwf/df kf]v/Lsf] kfl/l:ylts k4ltsf] lrq agfO{ sIffdf k|:t't ug'{xf];\ 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162499"/>
              </p:ext>
            </p:extLst>
          </p:nvPr>
        </p:nvGraphicFramePr>
        <p:xfrm>
          <a:off x="249381" y="4724399"/>
          <a:ext cx="11707092" cy="1856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73">
                  <a:extLst>
                    <a:ext uri="{9D8B030D-6E8A-4147-A177-3AD203B41FA5}">
                      <a16:colId xmlns:a16="http://schemas.microsoft.com/office/drawing/2014/main" val="4190068402"/>
                    </a:ext>
                  </a:extLst>
                </a:gridCol>
                <a:gridCol w="1839269">
                  <a:extLst>
                    <a:ext uri="{9D8B030D-6E8A-4147-A177-3AD203B41FA5}">
                      <a16:colId xmlns:a16="http://schemas.microsoft.com/office/drawing/2014/main" val="3369077486"/>
                    </a:ext>
                  </a:extLst>
                </a:gridCol>
                <a:gridCol w="3021656">
                  <a:extLst>
                    <a:ext uri="{9D8B030D-6E8A-4147-A177-3AD203B41FA5}">
                      <a16:colId xmlns:a16="http://schemas.microsoft.com/office/drawing/2014/main" val="2839160275"/>
                    </a:ext>
                  </a:extLst>
                </a:gridCol>
                <a:gridCol w="2671318">
                  <a:extLst>
                    <a:ext uri="{9D8B030D-6E8A-4147-A177-3AD203B41FA5}">
                      <a16:colId xmlns:a16="http://schemas.microsoft.com/office/drawing/2014/main" val="2002645658"/>
                    </a:ext>
                  </a:extLst>
                </a:gridCol>
                <a:gridCol w="2904876">
                  <a:extLst>
                    <a:ext uri="{9D8B030D-6E8A-4147-A177-3AD203B41FA5}">
                      <a16:colId xmlns:a16="http://schemas.microsoft.com/office/drawing/2014/main" val="3765743941"/>
                    </a:ext>
                  </a:extLst>
                </a:gridCol>
              </a:tblGrid>
              <a:tr h="928255"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j|m=;=</a:t>
                      </a:r>
                      <a:endParaRPr lang="en-US" sz="40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pTkfbs</a:t>
                      </a:r>
                      <a:endParaRPr lang="en-US" sz="4000">
                        <a:solidFill>
                          <a:schemeClr val="tx1"/>
                        </a:solidFill>
                        <a:latin typeface="Preeti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k|fylds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låtLo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smtClean="0">
                          <a:solidFill>
                            <a:schemeClr val="tx1"/>
                          </a:solidFill>
                          <a:latin typeface="Preeti" pitchFamily="2" charset="0"/>
                        </a:rPr>
                        <a:t>t[tLo pkef]Stf</a:t>
                      </a:r>
                      <a:endParaRPr lang="en-US" sz="40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602910"/>
                  </a:ext>
                </a:extLst>
              </a:tr>
              <a:tr h="928255"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43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53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272" y="55417"/>
            <a:ext cx="3338945" cy="5126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kl/of]hgf sfo{ # 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272" y="665018"/>
            <a:ext cx="12067309" cy="687185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800">
                <a:latin typeface="Preeti" pitchFamily="2" charset="0"/>
              </a:rPr>
              <a:t>Pp6f rp/sf] kfl/l:ylts k4ltdf x'g] pTkfbs, pkef]Stf, klxnf] pkef]Stf, bf];|f] pkef]Stf, t];|f] pkef]Stf tyf ljR5]bssf]</a:t>
            </a:r>
            <a:r>
              <a:rPr lang="en-US" sz="4800"/>
              <a:t>Flash card </a:t>
            </a:r>
            <a:r>
              <a:rPr lang="en-US" sz="4800">
                <a:latin typeface="Preeti" pitchFamily="2" charset="0"/>
              </a:rPr>
              <a:t>agfpg'xf];\ . o;kl5 ;fyLx¿sf] ;d"x agfpg'xf];\ . pTkfbsdf </a:t>
            </a:r>
            <a:r>
              <a:rPr lang="en-US" sz="4800"/>
              <a:t>11</a:t>
            </a:r>
            <a:r>
              <a:rPr lang="en-US" sz="4800">
                <a:latin typeface="Preeti" pitchFamily="2" charset="0"/>
              </a:rPr>
              <a:t> hgf ;fyLx¿, klxnf] pkef]Stfdf cf7 hgf, bf];|f] pkef]Stfdf 5 hgf clg t];|f] pkef]Stfdf rf/ hgf rog ug{'xf];\ . s:fsf] cfxf/f s] xf] &lt; s;nfO{ vfg] xf] &lt; j|md ldnfP/ a:g'xf];\ / vfBz[ª\vnfsf] k|bz{g ug{'xf];\ . k|bz{gk|Zrft\ pTkfbsaf6 dflyNnf] pkef]Stf;Dd vfgf / zlSt k|jfx ;DaGwdf 5nkmn u/L lgisif{df k'Ug'xf];\ </a:t>
            </a:r>
            <a:r>
              <a:rPr lang="en-US" sz="4800" smtClean="0">
                <a:latin typeface="Preeti" pitchFamily="2" charset="0"/>
              </a:rPr>
              <a:t>.</a:t>
            </a:r>
            <a:endParaRPr lang="en-US" sz="480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4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0945" y="457200"/>
            <a:ext cx="11720946" cy="59297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4381" r="3868"/>
          <a:stretch/>
        </p:blipFill>
        <p:spPr>
          <a:xfrm>
            <a:off x="5153891" y="581891"/>
            <a:ext cx="7038108" cy="580505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98764" y="1496291"/>
            <a:ext cx="4267200" cy="4890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800" smtClean="0">
                <a:latin typeface="Preeti" pitchFamily="2" charset="0"/>
              </a:rPr>
              <a:t>;u}+sf</a:t>
            </a:r>
            <a:r>
              <a:rPr lang="en-US" sz="4800">
                <a:latin typeface="Preeti" pitchFamily="2" charset="0"/>
              </a:rPr>
              <a:t>] vfBhfnsf] lrqdf ePsf] vfBz[ª\vnfsf] cjnf]sg ug'{xf];\ / vfBhfn s;/L ag]sf] 5 5nkmn ug'{xf];\ </a:t>
            </a:r>
          </a:p>
        </p:txBody>
      </p:sp>
      <p:sp>
        <p:nvSpPr>
          <p:cNvPr id="3" name="Rectangle 2"/>
          <p:cNvSpPr/>
          <p:nvPr/>
        </p:nvSpPr>
        <p:spPr>
          <a:xfrm>
            <a:off x="498764" y="581891"/>
            <a:ext cx="3962400" cy="78970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latin typeface="Preeti" pitchFamily="2" charset="0"/>
              </a:rPr>
              <a:t>kl/of]hgf sfo{ </a:t>
            </a:r>
            <a:r>
              <a:rPr lang="en-US" sz="4400" smtClean="0">
                <a:latin typeface="Preeti" pitchFamily="2" charset="0"/>
              </a:rPr>
              <a:t>$</a:t>
            </a:r>
            <a:endParaRPr lang="en-US" sz="4400"/>
          </a:p>
        </p:txBody>
      </p:sp>
    </p:spTree>
    <p:extLst>
      <p:ext uri="{BB962C8B-B14F-4D97-AF65-F5344CB8AC3E}">
        <p14:creationId xmlns:p14="http://schemas.microsoft.com/office/powerpoint/2010/main" val="144722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272" y="55417"/>
            <a:ext cx="3338945" cy="5126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kl/of]hgf sfo{ % 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1025237"/>
            <a:ext cx="11637817" cy="45304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>
                <a:latin typeface="Preeti" pitchFamily="2" charset="0"/>
              </a:rPr>
              <a:t>cfkm\gf] j/k/ jf cfkm"n] ljleGg ;dodf b]v]sf hLjx¿larsf] cGt/lj|mofsf k|sf/x¿sf] ;"rL tof/ kfg'{xf];\ . tL cGtlj|mofx¿ s;/L Pscfk;df cGt/;DalGwt 5g\ &lt; ;f]wvf]h u/L k|ltj]bg tof/ ug'{xf];\ / sIffdf k|:t't ug'{xf];\</a:t>
            </a:r>
          </a:p>
        </p:txBody>
      </p:sp>
    </p:spTree>
    <p:extLst>
      <p:ext uri="{BB962C8B-B14F-4D97-AF65-F5344CB8AC3E}">
        <p14:creationId xmlns:p14="http://schemas.microsoft.com/office/powerpoint/2010/main" val="76739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272" y="55417"/>
            <a:ext cx="3338945" cy="5126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kl/of]hgf sfo{ ^ 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2" y="1025237"/>
            <a:ext cx="11637817" cy="45304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>
                <a:latin typeface="Preeti" pitchFamily="2" charset="0"/>
              </a:rPr>
              <a:t>cfkm\gf] j/k/ </a:t>
            </a:r>
            <a:r>
              <a:rPr lang="en-US" sz="5400" smtClean="0">
                <a:latin typeface="Preeti" pitchFamily="2" charset="0"/>
              </a:rPr>
              <a:t>jf  ljleGGf kfl/l:ylts k4ltdfx'g] cGt/;DaGwx¿M k|lt:kwf{, l;sf/, k/hLjLttf,sd]G;oflnHd / kf/:kfl/stfsf pbfx/0fx¿ ;ª\sng tyf ;f]wvf]h </a:t>
            </a:r>
            <a:r>
              <a:rPr lang="en-US" sz="5400">
                <a:latin typeface="Preeti" pitchFamily="2" charset="0"/>
              </a:rPr>
              <a:t>u/L k|ltj]bg tof/ ug'{xf];\ / sIffdf k|:t't ug'{xf];\</a:t>
            </a:r>
          </a:p>
        </p:txBody>
      </p:sp>
    </p:spTree>
    <p:extLst>
      <p:ext uri="{BB962C8B-B14F-4D97-AF65-F5344CB8AC3E}">
        <p14:creationId xmlns:p14="http://schemas.microsoft.com/office/powerpoint/2010/main" val="214738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5831" y="214380"/>
            <a:ext cx="4700337" cy="81085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smtClean="0">
                <a:latin typeface="Preeti" pitchFamily="2" charset="0"/>
              </a:rPr>
              <a:t>;f/f+l;t ljifoj:t'</a:t>
            </a:r>
            <a:endParaRPr lang="en-US" sz="4400">
              <a:latin typeface="Preet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090" y="1155031"/>
            <a:ext cx="11637817" cy="5358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>
                <a:latin typeface="Preeti" pitchFamily="2" charset="0"/>
              </a:rPr>
              <a:t>kfl/l:ylts k4lt </a:t>
            </a:r>
            <a:r>
              <a:rPr lang="en-US" sz="5400"/>
              <a:t>(Ecosystem</a:t>
            </a:r>
            <a:r>
              <a:rPr lang="en-US" sz="5400" smtClean="0"/>
              <a:t>)</a:t>
            </a:r>
          </a:p>
          <a:p>
            <a:pPr algn="just"/>
            <a:r>
              <a:rPr lang="en-US" sz="5400">
                <a:latin typeface="Preeti" pitchFamily="2" charset="0"/>
              </a:rPr>
              <a:t>kfl/l:ylts k4ltsf cjojx</a:t>
            </a:r>
            <a:r>
              <a:rPr lang="en-US" sz="5400" smtClean="0">
                <a:latin typeface="Preeti" pitchFamily="2" charset="0"/>
              </a:rPr>
              <a:t>¿</a:t>
            </a:r>
          </a:p>
          <a:p>
            <a:pPr algn="just"/>
            <a:r>
              <a:rPr lang="en-US" sz="5400" smtClean="0"/>
              <a:t> </a:t>
            </a:r>
            <a:r>
              <a:rPr lang="en-US" sz="4400"/>
              <a:t>(Components of ecosystem</a:t>
            </a:r>
            <a:r>
              <a:rPr lang="en-US" sz="4400" smtClean="0"/>
              <a:t>)</a:t>
            </a:r>
            <a:endParaRPr lang="en-US" sz="5400" smtClean="0"/>
          </a:p>
          <a:p>
            <a:pPr marL="685800" indent="-685800" algn="just">
              <a:buFont typeface="Wingdings" panose="05000000000000000000" pitchFamily="2" charset="2"/>
              <a:buChar char="Ø"/>
            </a:pPr>
            <a:r>
              <a:rPr lang="en-US" sz="5400">
                <a:latin typeface="Preeti" pitchFamily="2" charset="0"/>
              </a:rPr>
              <a:t>ch}ljs cjoj </a:t>
            </a:r>
            <a:r>
              <a:rPr lang="en-US" sz="5400"/>
              <a:t>(Abiotic components</a:t>
            </a:r>
            <a:r>
              <a:rPr lang="en-US" sz="5400" smtClean="0"/>
              <a:t>)</a:t>
            </a:r>
          </a:p>
          <a:p>
            <a:pPr marL="685800" indent="-685800" algn="just">
              <a:buFont typeface="Wingdings" panose="05000000000000000000" pitchFamily="2" charset="2"/>
              <a:buChar char="Ø"/>
            </a:pPr>
            <a:r>
              <a:rPr lang="en-US" sz="5400" smtClean="0">
                <a:latin typeface="Preeti" pitchFamily="2" charset="0"/>
              </a:rPr>
              <a:t>h}ljs </a:t>
            </a:r>
            <a:r>
              <a:rPr lang="en-US" sz="5400">
                <a:latin typeface="Preeti" pitchFamily="2" charset="0"/>
              </a:rPr>
              <a:t>cjojx¿ </a:t>
            </a:r>
            <a:r>
              <a:rPr lang="en-US" sz="5400"/>
              <a:t>(Biotic Components)</a:t>
            </a:r>
            <a:endParaRPr lang="en-US" sz="540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34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2711" y="128336"/>
            <a:ext cx="11637817" cy="67296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5400"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09348" y="208547"/>
            <a:ext cx="4235115" cy="105877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  <a:latin typeface="Preeti" pitchFamily="2" charset="0"/>
              </a:rPr>
              <a:t>ch}ljs cjoj</a:t>
            </a:r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6484" y="557461"/>
            <a:ext cx="3465095" cy="99461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schemeClr val="tx1"/>
                </a:solidFill>
                <a:latin typeface="Preeti" pitchFamily="2" charset="0"/>
              </a:rPr>
              <a:t>h}ljs cjojx¿</a:t>
            </a:r>
            <a:endParaRPr lang="en-US" sz="44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6484" y="1552071"/>
            <a:ext cx="3665621" cy="44035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pTkfbs</a:t>
            </a:r>
          </a:p>
          <a:p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k|yd pkef]Qmf</a:t>
            </a:r>
          </a:p>
          <a:p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l¢tLo pkef]Qmf</a:t>
            </a:r>
          </a:p>
          <a:p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t[tLo</a:t>
            </a:r>
            <a:r>
              <a:rPr lang="en-US" sz="5400">
                <a:latin typeface="Preeti" pitchFamily="2" charset="0"/>
              </a:rPr>
              <a:t> </a:t>
            </a:r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pkef]Qmf</a:t>
            </a:r>
          </a:p>
          <a:p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ljR5]bs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3149" y="1365582"/>
            <a:ext cx="3465095" cy="42551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 algn="just"/>
            <a:r>
              <a:rPr lang="en-US" sz="5400" smtClean="0">
                <a:solidFill>
                  <a:schemeClr val="tx1"/>
                </a:solidFill>
                <a:latin typeface="Preeti" pitchFamily="2" charset="0"/>
              </a:rPr>
              <a:t> xfjf</a:t>
            </a:r>
            <a:endParaRPr lang="en-US" sz="5400">
              <a:solidFill>
                <a:schemeClr val="tx1"/>
              </a:solidFill>
              <a:latin typeface="Preeti" pitchFamily="2" charset="0"/>
            </a:endParaRPr>
          </a:p>
          <a:p>
            <a:pPr lvl="2" algn="just"/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kfgL</a:t>
            </a:r>
          </a:p>
          <a:p>
            <a:pPr lvl="2" algn="just"/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Dff6f]</a:t>
            </a:r>
          </a:p>
          <a:p>
            <a:pPr lvl="2" algn="just"/>
            <a:r>
              <a:rPr lang="en-US" sz="5400">
                <a:solidFill>
                  <a:schemeClr val="tx1"/>
                </a:solidFill>
                <a:latin typeface="Preeti" pitchFamily="2" charset="0"/>
              </a:rPr>
              <a:t> ;f}o{ phf{ </a:t>
            </a:r>
          </a:p>
        </p:txBody>
      </p:sp>
    </p:spTree>
    <p:extLst>
      <p:ext uri="{BB962C8B-B14F-4D97-AF65-F5344CB8AC3E}">
        <p14:creationId xmlns:p14="http://schemas.microsoft.com/office/powerpoint/2010/main" val="342480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006" y="368967"/>
            <a:ext cx="11637817" cy="524576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smtClean="0">
                <a:latin typeface="Preeti" pitchFamily="2" charset="0"/>
              </a:rPr>
              <a:t>ch}ljs </a:t>
            </a:r>
            <a:r>
              <a:rPr lang="en-US" sz="5400">
                <a:latin typeface="Preeti" pitchFamily="2" charset="0"/>
              </a:rPr>
              <a:t>cjoj </a:t>
            </a:r>
            <a:r>
              <a:rPr lang="en-US" sz="5400"/>
              <a:t>(Abiotic components</a:t>
            </a:r>
            <a:r>
              <a:rPr lang="en-US" sz="5400" smtClean="0"/>
              <a:t>)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 smtClean="0">
                <a:latin typeface="Preeti" pitchFamily="2" charset="0"/>
              </a:rPr>
              <a:t> xfjf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kfgL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 smtClean="0">
                <a:latin typeface="Preeti" pitchFamily="2" charset="0"/>
              </a:rPr>
              <a:t> Dff6f]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;f}o{ phf{ </a:t>
            </a:r>
          </a:p>
          <a:p>
            <a:pPr algn="just"/>
            <a:endParaRPr lang="en-US" sz="540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44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5216" y="1155031"/>
            <a:ext cx="11637817" cy="535806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smtClean="0">
                <a:latin typeface="Preeti" pitchFamily="2" charset="0"/>
              </a:rPr>
              <a:t>h}ljs </a:t>
            </a:r>
            <a:r>
              <a:rPr lang="en-US" sz="5400">
                <a:latin typeface="Preeti" pitchFamily="2" charset="0"/>
              </a:rPr>
              <a:t>cjojx¿ </a:t>
            </a:r>
            <a:r>
              <a:rPr lang="en-US" sz="5400"/>
              <a:t>(Biotic Components</a:t>
            </a:r>
            <a:r>
              <a:rPr lang="en-US" sz="5400" smtClean="0"/>
              <a:t>)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 smtClean="0">
                <a:latin typeface="Preeti" pitchFamily="2" charset="0"/>
              </a:rPr>
              <a:t>pTkfbs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k|yd pkef]Qmf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l¢tLo pkef]Qmf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t[tLo pkef]Qmf</a:t>
            </a:r>
          </a:p>
          <a:p>
            <a:pPr marL="1600200" lvl="2" indent="-685800" algn="just">
              <a:buFont typeface="Wingdings" panose="05000000000000000000" pitchFamily="2" charset="2"/>
              <a:buChar char="v"/>
            </a:pPr>
            <a:r>
              <a:rPr lang="en-US" sz="5400">
                <a:latin typeface="Preeti" pitchFamily="2" charset="0"/>
              </a:rPr>
              <a:t> </a:t>
            </a:r>
            <a:r>
              <a:rPr lang="en-US" sz="5400" smtClean="0">
                <a:latin typeface="Preeti" pitchFamily="2" charset="0"/>
              </a:rPr>
              <a:t>ljR5]bs</a:t>
            </a:r>
            <a:endParaRPr lang="en-US" sz="5400"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34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9179" y="144378"/>
            <a:ext cx="3416968" cy="206943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smtClean="0">
                <a:latin typeface="Preeti" pitchFamily="2" charset="0"/>
              </a:rPr>
              <a:t>vfB&gt;[ª\vnf </a:t>
            </a:r>
          </a:p>
          <a:p>
            <a:pPr algn="just"/>
            <a:r>
              <a:rPr lang="en-US" sz="5400" smtClean="0">
                <a:latin typeface="Preeti" pitchFamily="2" charset="0"/>
              </a:rPr>
              <a:t>vfB hfn</a:t>
            </a:r>
          </a:p>
          <a:p>
            <a:pPr algn="just"/>
            <a:endParaRPr lang="en-US" sz="5400">
              <a:latin typeface="Preeti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1388" y="144378"/>
            <a:ext cx="6513096" cy="13635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smtClean="0">
                <a:latin typeface="Preeti" pitchFamily="2" charset="0"/>
              </a:rPr>
              <a:t>hLjx¿larsf] cGt/lqmof</a:t>
            </a:r>
            <a:endParaRPr lang="en-US" sz="5400">
              <a:latin typeface="Preet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01388" y="1507958"/>
            <a:ext cx="6513096" cy="4572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2"/>
            <a:r>
              <a:rPr lang="en-US" sz="5400">
                <a:latin typeface="Preeti" pitchFamily="2" charset="0"/>
              </a:rPr>
              <a:t>kf/:kfl/stf </a:t>
            </a:r>
            <a:endParaRPr lang="en-US" sz="5400" smtClean="0">
              <a:latin typeface="Preeti" pitchFamily="2" charset="0"/>
            </a:endParaRPr>
          </a:p>
          <a:p>
            <a:pPr lvl="2"/>
            <a:r>
              <a:rPr lang="en-US" sz="5400" smtClean="0">
                <a:latin typeface="Preeti" pitchFamily="2" charset="0"/>
              </a:rPr>
              <a:t>sdG;lnHd</a:t>
            </a:r>
          </a:p>
          <a:p>
            <a:pPr lvl="2"/>
            <a:r>
              <a:rPr lang="en-US" sz="5400" smtClean="0">
                <a:latin typeface="Preeti" pitchFamily="2" charset="0"/>
              </a:rPr>
              <a:t>k/hLljttf</a:t>
            </a:r>
          </a:p>
          <a:p>
            <a:pPr lvl="2"/>
            <a:r>
              <a:rPr lang="en-US" sz="5400" smtClean="0">
                <a:latin typeface="Preeti" pitchFamily="2" charset="0"/>
              </a:rPr>
              <a:t>k|lt:kwf{</a:t>
            </a:r>
          </a:p>
          <a:p>
            <a:pPr lvl="2"/>
            <a:r>
              <a:rPr lang="en-US" sz="5400" smtClean="0">
                <a:latin typeface="Preeti" pitchFamily="2" charset="0"/>
              </a:rPr>
              <a:t>l;sf</a:t>
            </a:r>
            <a:r>
              <a:rPr lang="en-US" sz="5400">
                <a:latin typeface="Preeti" pitchFamily="2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2177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596</TotalTime>
  <Words>1652</Words>
  <Application>Microsoft Office PowerPoint</Application>
  <PresentationFormat>Widescreen</PresentationFormat>
  <Paragraphs>148</Paragraphs>
  <Slides>48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Annapurn</vt:lpstr>
      <vt:lpstr>Aparajita</vt:lpstr>
      <vt:lpstr>Arial</vt:lpstr>
      <vt:lpstr>Arial Black</vt:lpstr>
      <vt:lpstr>Arial Narrow</vt:lpstr>
      <vt:lpstr>Calibri</vt:lpstr>
      <vt:lpstr>Calibri Light</vt:lpstr>
      <vt:lpstr>Preeti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intel</dc:creator>
  <cp:lastModifiedBy>intel</cp:lastModifiedBy>
  <cp:revision>58</cp:revision>
  <dcterms:created xsi:type="dcterms:W3CDTF">2022-12-26T13:33:01Z</dcterms:created>
  <dcterms:modified xsi:type="dcterms:W3CDTF">2023-04-14T14:32:39Z</dcterms:modified>
</cp:coreProperties>
</file>