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92" r:id="rId3"/>
    <p:sldId id="290" r:id="rId4"/>
    <p:sldId id="258" r:id="rId5"/>
    <p:sldId id="259" r:id="rId6"/>
    <p:sldId id="274" r:id="rId7"/>
    <p:sldId id="287" r:id="rId8"/>
    <p:sldId id="281" r:id="rId9"/>
    <p:sldId id="260" r:id="rId10"/>
    <p:sldId id="282" r:id="rId11"/>
    <p:sldId id="277" r:id="rId12"/>
    <p:sldId id="278" r:id="rId13"/>
    <p:sldId id="279" r:id="rId14"/>
    <p:sldId id="261" r:id="rId15"/>
    <p:sldId id="262" r:id="rId16"/>
    <p:sldId id="265" r:id="rId17"/>
    <p:sldId id="266" r:id="rId18"/>
    <p:sldId id="267" r:id="rId19"/>
    <p:sldId id="268" r:id="rId20"/>
    <p:sldId id="269" r:id="rId21"/>
    <p:sldId id="293" r:id="rId22"/>
    <p:sldId id="284" r:id="rId23"/>
    <p:sldId id="285" r:id="rId24"/>
    <p:sldId id="272" r:id="rId25"/>
    <p:sldId id="294" r:id="rId26"/>
    <p:sldId id="295" r:id="rId27"/>
    <p:sldId id="296" r:id="rId28"/>
    <p:sldId id="300" r:id="rId29"/>
    <p:sldId id="297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288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 snapToGrid="0">
      <p:cViewPr varScale="1">
        <p:scale>
          <a:sx n="69" d="100"/>
          <a:sy n="69" d="100"/>
        </p:scale>
        <p:origin x="1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88011-5122-4AD6-BCD4-C5C74EAE8F1C}" type="datetime1">
              <a:rPr lang="en-GB" smtClean="0"/>
              <a:t>23/04/2023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dirty="0" smtClean="0"/>
              <a:t>RS@Nirmal2077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7AEE0-2FEC-441A-8FC7-C13C150505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254785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08842-DB60-40CB-89CD-5C2471D35C78}" type="datetime1">
              <a:rPr lang="en-GB" smtClean="0"/>
              <a:t>23/04/2023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dirty="0" smtClean="0"/>
              <a:t>RS@Nirmal2077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A27D7-3D0B-4D4F-816B-9705691010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482387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A27D7-3D0B-4D4F-816B-9705691010D1}" type="slidenum">
              <a:rPr lang="en-GB" smtClean="0"/>
              <a:t>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RS@Nirmal2077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ECE52906-0C84-46B7-8891-655ABBE26852}" type="datetime1">
              <a:rPr lang="en-GB" smtClean="0"/>
              <a:t>23/04/2023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637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 smtClean="0"/>
              <a:t>RS@Nirmal2077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7A27D7-3D0B-4D4F-816B-9705691010D1}" type="slidenum">
              <a:rPr lang="en-GB" smtClean="0"/>
              <a:t>7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F2C93F2E-EF00-4B4B-AB5F-F3894D612079}" type="datetime1">
              <a:rPr lang="en-GB" smtClean="0"/>
              <a:t>23/04/2023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627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A27D7-3D0B-4D4F-816B-9705691010D1}" type="slidenum">
              <a:rPr lang="en-GB" smtClean="0"/>
              <a:t>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RS@Nirmal2077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793A30CF-206F-45DD-8C0C-385488C60228}" type="datetime1">
              <a:rPr lang="en-GB" smtClean="0"/>
              <a:t>23/04/2023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893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A27D7-3D0B-4D4F-816B-9705691010D1}" type="slidenum">
              <a:rPr lang="en-GB" smtClean="0"/>
              <a:t>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RS@Nirmal2077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43FE1B57-0AEC-48CD-9E98-735334E268C6}" type="datetime1">
              <a:rPr lang="en-GB" smtClean="0"/>
              <a:t>23/04/2023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778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097FE005-C110-4C53-86B1-2CFC51516CFF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9413-EABB-43B6-8C4E-0DA13B142F8E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1F396-0E1E-4C06-AA20-3D62E61E9BBB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D6EC-E958-4A1A-996E-BED9F974A850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FC486-F84F-4541-B319-3E1D652D1AB3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161EF-6C0E-4770-B7DA-1D2A7D7728D3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58ED1-C0BA-49EC-B37E-C43FA9FBDF4D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72FF-0A7A-408A-A39A-4E90493907BC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AA973-D34C-4770-9074-C8CA11ADCE68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BB8F-2A97-4653-A3F7-2D85019AD0EE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2CA5-875B-4712-91FC-55F5804888DD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2F319-CFAA-4A28-AD0E-A307ABCC2F0A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86257-CD15-41BB-B185-F74569A7C3DD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2BE7-B23A-4AFE-A4FA-F7BF4F446BEE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F5780-507A-41A9-A586-52419DDDB61D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20495-3FC6-4CF6-B664-7FF71CF8B83A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0CB1-FEB0-4AE2-9AF7-3918F120CFBA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A5D5-4B27-437D-A184-A225FCCEA53B}" type="datetimeFigureOut">
              <a:rPr lang="en-US" smtClean="0"/>
              <a:t>4/23/2023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7E6E-9DFB-4B1B-ABE2-D9C40096F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49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988B960-2EDA-4255-9F31-47AAEA93461A}" type="datetime1">
              <a:rPr lang="en-US" smtClean="0"/>
              <a:t>4/23/2023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 smtClean="0"/>
              <a:t>RS@Nirmal2077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  <p:sldLayoutId id="2147483669" r:id="rId18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tm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3.jp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tmp"/><Relationship Id="rId4" Type="http://schemas.openxmlformats.org/officeDocument/2006/relationships/image" Target="../media/image24.tm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mailto:rajeebstha010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59605" y="560427"/>
            <a:ext cx="36824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44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कक्षा</a:t>
            </a:r>
            <a:r>
              <a:rPr lang="en-US" sz="44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r>
              <a:rPr lang="ne-NP" sz="44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९</a:t>
            </a:r>
            <a:r>
              <a:rPr lang="en-US" sz="44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 </a:t>
            </a:r>
            <a:r>
              <a:rPr lang="ne-NP" sz="44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विज्ञान</a:t>
            </a:r>
            <a:r>
              <a:rPr lang="en-US" sz="44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GB" sz="4400" b="1" dirty="0">
              <a:solidFill>
                <a:srgbClr val="0070C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42"/>
          <a:stretch/>
        </p:blipFill>
        <p:spPr>
          <a:xfrm>
            <a:off x="525102" y="3596353"/>
            <a:ext cx="1931250" cy="18346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44"/>
          <a:stretch/>
        </p:blipFill>
        <p:spPr>
          <a:xfrm>
            <a:off x="9556219" y="3385661"/>
            <a:ext cx="2656644" cy="34723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3DF1D28-EF48-5145-B196-29EE98792F8B}"/>
              </a:ext>
            </a:extLst>
          </p:cNvPr>
          <p:cNvSpPr txBox="1"/>
          <p:nvPr/>
        </p:nvSpPr>
        <p:spPr>
          <a:xfrm rot="10800000" flipV="1">
            <a:off x="2584138" y="3435140"/>
            <a:ext cx="69339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200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तयार पार्ने</a:t>
            </a:r>
            <a:r>
              <a:rPr lang="en-US" sz="32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200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तथा कक्षा प्रस्तुती</a:t>
            </a:r>
            <a:r>
              <a:rPr lang="en-US" sz="3200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ne-NP" sz="3200" b="1" u="sng" dirty="0">
              <a:solidFill>
                <a:schemeClr val="accent6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ne-NP" sz="44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राजीव </a:t>
            </a:r>
            <a:r>
              <a:rPr lang="ne-NP" sz="44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श्रेष्ठ</a:t>
            </a:r>
          </a:p>
          <a:p>
            <a:pPr algn="ctr"/>
            <a:r>
              <a:rPr lang="ne-NP" sz="3200" b="1" dirty="0" smtClean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विज्ञान शिक्षक, मा</a:t>
            </a:r>
            <a:r>
              <a:rPr lang="en-US" sz="3200" b="1" dirty="0" smtClean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r>
              <a:rPr lang="ne-NP" sz="3200" b="1" dirty="0" smtClean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तह</a:t>
            </a:r>
          </a:p>
          <a:p>
            <a:pPr algn="ctr"/>
            <a:r>
              <a:rPr lang="ne-NP" sz="28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 निर्मल मा वि, व्यास</a:t>
            </a:r>
            <a:r>
              <a:rPr lang="en-US" sz="28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</a:t>
            </a:r>
            <a:r>
              <a:rPr lang="ne-NP" sz="28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१, भादगाउँ, दमौली, तनहुँ</a:t>
            </a:r>
            <a:endParaRPr lang="en-US" sz="28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ne-NP" sz="2400" b="1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अध्यक्ष</a:t>
            </a:r>
          </a:p>
          <a:p>
            <a:pPr algn="ctr"/>
            <a:r>
              <a:rPr lang="ne-NP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प्रविधिमैत्री शिक्षक समाज</a:t>
            </a:r>
          </a:p>
          <a:p>
            <a:pPr algn="ctr"/>
            <a:r>
              <a:rPr lang="ne-NP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तनहुँ जिल्ला समन्वय </a:t>
            </a:r>
            <a:r>
              <a:rPr lang="ne-NP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समिति</a:t>
            </a:r>
            <a:endParaRPr lang="en-US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58897" y="1918408"/>
            <a:ext cx="27863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e-NP" sz="40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पाठ्यघण्टा:</a:t>
            </a:r>
            <a:r>
              <a:rPr lang="ne-NP" sz="40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40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६</a:t>
            </a:r>
            <a:endParaRPr lang="en-US" sz="4000" b="1" dirty="0" smtClean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ne-NP" sz="40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पूर्णाङ्क</a:t>
            </a:r>
            <a:r>
              <a:rPr lang="en-US" sz="40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 </a:t>
            </a:r>
            <a:r>
              <a:rPr lang="ne-NP" sz="40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३</a:t>
            </a:r>
            <a:r>
              <a:rPr lang="en-US" sz="40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GB" sz="4000" b="1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34" y="1434234"/>
            <a:ext cx="7516163" cy="1807613"/>
          </a:xfrm>
          <a:prstGeom prst="rect">
            <a:avLst/>
          </a:prstGeom>
        </p:spPr>
      </p:pic>
      <p:pic>
        <p:nvPicPr>
          <p:cNvPr id="13" name="Picture 8">
            <a:extLst>
              <a:ext uri="{FF2B5EF4-FFF2-40B4-BE49-F238E27FC236}">
                <a16:creationId xmlns="" xmlns:a16="http://schemas.microsoft.com/office/drawing/2014/main" id="{1A256845-6667-634E-854C-F6D8ABD762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6117" y="154081"/>
            <a:ext cx="1659892" cy="176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5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080"/>
            <a:ext cx="12182981" cy="6863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940" y="4007527"/>
            <a:ext cx="8596668" cy="2740297"/>
          </a:xfrm>
        </p:spPr>
        <p:txBody>
          <a:bodyPr>
            <a:normAutofit/>
          </a:bodyPr>
          <a:lstStyle/>
          <a:p>
            <a:pPr algn="ctr"/>
            <a:r>
              <a:rPr lang="ne-NP" sz="166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स्वागतम्</a:t>
            </a:r>
            <a:endParaRPr lang="en-US" sz="16600" b="1" dirty="0">
              <a:ln w="22225">
                <a:solidFill>
                  <a:srgbClr val="FFFF00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3DF1D28-EF48-5145-B196-29EE98792F8B}"/>
              </a:ext>
            </a:extLst>
          </p:cNvPr>
          <p:cNvSpPr txBox="1"/>
          <p:nvPr/>
        </p:nvSpPr>
        <p:spPr>
          <a:xfrm rot="10800000" flipV="1">
            <a:off x="3969595" y="1216394"/>
            <a:ext cx="7839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श्री निर्मल मा वि, व्यास</a:t>
            </a:r>
            <a:r>
              <a:rPr lang="en-US" sz="28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</a:t>
            </a:r>
            <a:r>
              <a:rPr lang="ne-NP" sz="2800" b="1" dirty="0" smtClean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१, भादगाउँ, दमौली, तनहूँ</a:t>
            </a:r>
            <a:endParaRPr lang="en-US" sz="2800" b="1" dirty="0" smtClean="0">
              <a:solidFill>
                <a:srgbClr val="0070C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362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81F9EEC-FE4F-A149-B8DA-EB45715F89B9}"/>
              </a:ext>
            </a:extLst>
          </p:cNvPr>
          <p:cNvSpPr txBox="1"/>
          <p:nvPr/>
        </p:nvSpPr>
        <p:spPr>
          <a:xfrm>
            <a:off x="1410437" y="1557118"/>
            <a:ext cx="9236025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शब्द</a:t>
            </a:r>
            <a:r>
              <a:rPr lang="en-GB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उत्पत्ति</a:t>
            </a:r>
            <a:r>
              <a:rPr lang="en-GB" sz="3600" b="1" dirty="0" err="1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को</a:t>
            </a:r>
            <a:r>
              <a:rPr lang="en-GB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मुल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भाषा</a:t>
            </a:r>
            <a:r>
              <a:rPr lang="en-GB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ल्याटिन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भाषा</a:t>
            </a:r>
            <a:endParaRPr lang="en-GB" sz="3600" b="1" dirty="0">
              <a:solidFill>
                <a:schemeClr val="bg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en-GB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अर्थ</a:t>
            </a:r>
            <a:r>
              <a:rPr lang="en-GB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चारकोईला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GB" sz="3600" b="1" dirty="0" err="1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गोल</a:t>
            </a:r>
            <a:r>
              <a:rPr lang="en-GB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</a:t>
            </a:r>
            <a:r>
              <a:rPr lang="en-GB" sz="3600" b="1" dirty="0" err="1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अङ्गार</a:t>
            </a:r>
            <a:endParaRPr lang="en-US" sz="3600" b="1" dirty="0">
              <a:solidFill>
                <a:schemeClr val="bg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3F1FAEE-0036-FF46-B781-C5C438158D2F}"/>
              </a:ext>
            </a:extLst>
          </p:cNvPr>
          <p:cNvSpPr txBox="1"/>
          <p:nvPr/>
        </p:nvSpPr>
        <p:spPr>
          <a:xfrm>
            <a:off x="117959" y="3320775"/>
            <a:ext cx="6417781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कार्बनको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सुरूवाती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पहिचान</a:t>
            </a:r>
            <a:r>
              <a:rPr lang="ne-NP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र प्रयोग </a:t>
            </a:r>
            <a:r>
              <a:rPr lang="en-GB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endParaRPr lang="ne-NP" sz="3600" b="1" dirty="0" smtClean="0">
              <a:solidFill>
                <a:schemeClr val="bg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GB" sz="3600" b="1" dirty="0" err="1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दाउरा</a:t>
            </a:r>
            <a:r>
              <a:rPr lang="en-GB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बालेर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कोईला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ne-NP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गो</a:t>
            </a:r>
            <a:r>
              <a:rPr lang="en-GB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ल)</a:t>
            </a:r>
            <a:r>
              <a:rPr lang="ne-NP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बनाउनु,</a:t>
            </a:r>
          </a:p>
          <a:p>
            <a:r>
              <a:rPr lang="en-GB" sz="3600" b="1" dirty="0" err="1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ध्वा</a:t>
            </a:r>
            <a:r>
              <a:rPr lang="ne-NP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ँ</a:t>
            </a:r>
            <a:r>
              <a:rPr lang="en-GB" sz="3600" b="1" dirty="0" err="1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सोबाट</a:t>
            </a:r>
            <a:r>
              <a:rPr lang="en-GB" sz="3600" b="1" dirty="0" smtClean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गाजल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बनाएर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लगाउनु</a:t>
            </a:r>
            <a:endParaRPr lang="en-US" sz="3600" b="1" dirty="0">
              <a:solidFill>
                <a:schemeClr val="bg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D7F1018-4309-0949-8276-7D8BF63545A8}"/>
              </a:ext>
            </a:extLst>
          </p:cNvPr>
          <p:cNvSpPr txBox="1"/>
          <p:nvPr/>
        </p:nvSpPr>
        <p:spPr>
          <a:xfrm>
            <a:off x="736628" y="5638430"/>
            <a:ext cx="10327612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कार्बनको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पछिल्लो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पहिचान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कोईला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ग्राफाईट</a:t>
            </a:r>
            <a:r>
              <a:rPr lang="en-GB" sz="3600" b="1" dirty="0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र </a:t>
            </a:r>
            <a:r>
              <a:rPr lang="en-GB" sz="3600" b="1" dirty="0" err="1">
                <a:solidFill>
                  <a:schemeClr val="bg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</a:t>
            </a:r>
            <a:endParaRPr lang="en-US" sz="3600" b="1" dirty="0">
              <a:solidFill>
                <a:schemeClr val="bg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89896" y="286965"/>
            <a:ext cx="591328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u="sng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</a:t>
            </a:r>
            <a:r>
              <a:rPr lang="ne-NP" sz="54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(Carbon)</a:t>
            </a:r>
            <a:endParaRPr lang="en-GB" sz="2800" u="sng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3</a:t>
            </a:fld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="" xmlns:a16="http://schemas.microsoft.com/office/drawing/2014/main" id="{5A1EA40B-7BC8-1148-9862-B94023CA6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740" y="2815561"/>
            <a:ext cx="5656259" cy="253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09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E36B689-EBE1-6147-8E79-DE01918593B8}"/>
              </a:ext>
            </a:extLst>
          </p:cNvPr>
          <p:cNvSpPr txBox="1"/>
          <p:nvPr/>
        </p:nvSpPr>
        <p:spPr>
          <a:xfrm>
            <a:off x="89603" y="374904"/>
            <a:ext cx="11939072" cy="267765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</a:t>
            </a:r>
            <a:r>
              <a:rPr lang="en-GB" sz="40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0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प्राप्तीका</a:t>
            </a:r>
            <a:r>
              <a:rPr lang="en-GB" sz="40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0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स्रोतहरू</a:t>
            </a:r>
            <a:r>
              <a:rPr lang="en-GB" sz="40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सम्पुर्ण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सजीवहरूको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जीवनको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आधार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कार्बनयुक्त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यौगिकहरू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हुन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घरायसी</a:t>
            </a:r>
            <a:r>
              <a:rPr lang="en-GB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प्रयोगका</a:t>
            </a:r>
            <a:r>
              <a:rPr lang="en-GB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बनस्पतीबाट</a:t>
            </a:r>
            <a:r>
              <a:rPr lang="en-GB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प्राप्त</a:t>
            </a:r>
            <a:r>
              <a:rPr lang="en-GB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सम्पुर्ण</a:t>
            </a:r>
            <a:r>
              <a:rPr lang="en-GB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पदार्थहरू</a:t>
            </a:r>
            <a:r>
              <a:rPr lang="en-GB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GB" sz="3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कपडा</a:t>
            </a:r>
            <a:r>
              <a:rPr lang="en-GB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आदी</a:t>
            </a:r>
            <a:r>
              <a:rPr lang="en-GB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वायुमण्डलमा</a:t>
            </a:r>
            <a:r>
              <a:rPr lang="en-GB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कार्बनडाईअक्साईड</a:t>
            </a:r>
            <a:r>
              <a:rPr lang="en-GB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GB" sz="3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</a:t>
            </a:r>
            <a:r>
              <a:rPr lang="en-GB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मनोअक्साईड</a:t>
            </a:r>
            <a:r>
              <a:rPr lang="ne-NP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en-GB" sz="3200" b="1" dirty="0">
              <a:solidFill>
                <a:schemeClr val="accent3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खनिजबाट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प्राप्त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कोईला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प्रेटोलियमहरू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शुद्धरूपमा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ग्राफाईट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र </a:t>
            </a: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आदी</a:t>
            </a:r>
            <a:r>
              <a:rPr lang="en-GB" sz="32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।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="" xmlns:a16="http://schemas.microsoft.com/office/drawing/2014/main" id="{E0E841EE-A290-0E40-A313-C06365892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28" y="3342220"/>
            <a:ext cx="8181385" cy="3515780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="" xmlns:a16="http://schemas.microsoft.com/office/drawing/2014/main" id="{4A8AF6DF-B21B-2D4E-BBA2-69AC6F90D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142" y="3342220"/>
            <a:ext cx="3430138" cy="35157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2"/>
                </a:solidFill>
              </a:rPr>
              <a:t>RS@Nirmal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05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D89F465-5EF6-BC4F-B188-945D6D48A6B2}"/>
              </a:ext>
            </a:extLst>
          </p:cNvPr>
          <p:cNvSpPr txBox="1"/>
          <p:nvPr/>
        </p:nvSpPr>
        <p:spPr>
          <a:xfrm>
            <a:off x="951826" y="540101"/>
            <a:ext cx="10562687" cy="484748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4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कार्बनको</a:t>
            </a:r>
            <a:r>
              <a:rPr lang="en-GB" sz="44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400" b="1" u="sng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पहिचान</a:t>
            </a:r>
            <a:endParaRPr lang="ne-NP" sz="4400" b="1" u="sng" dirty="0" smtClean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</a:pPr>
            <a:endParaRPr lang="en-GB" sz="14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सामान्य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रङ्ग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कालो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खैरो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</a:t>
            </a:r>
            <a:r>
              <a:rPr lang="en-GB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हुने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बल्ने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ज्वलनशिन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प्रकृतीको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बल्दा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कालो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धुवाँ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आउने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र </a:t>
            </a:r>
            <a:r>
              <a:rPr lang="ne-NP" sz="3600" b="1" dirty="0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जलेर </a:t>
            </a:r>
            <a:r>
              <a:rPr lang="en-GB" sz="3600" b="1" dirty="0" err="1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बा</a:t>
            </a:r>
            <a:r>
              <a:rPr lang="ne-NP" sz="3600" b="1" dirty="0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ँ</a:t>
            </a:r>
            <a:r>
              <a:rPr lang="en-GB" sz="3600" b="1" dirty="0" err="1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की</a:t>
            </a:r>
            <a:r>
              <a:rPr lang="en-GB" sz="3600" b="1" dirty="0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भाग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पनि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कालो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अङ्गार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रहने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बस्तुमा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वा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यसको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यौगिक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हुन्छ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en-US" sz="3600" b="1" dirty="0">
              <a:solidFill>
                <a:schemeClr val="accent4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97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DEDCA3E-BE4B-9246-AB6F-5BEAF6733927}"/>
              </a:ext>
            </a:extLst>
          </p:cNvPr>
          <p:cNvSpPr txBox="1"/>
          <p:nvPr/>
        </p:nvSpPr>
        <p:spPr>
          <a:xfrm>
            <a:off x="290945" y="334003"/>
            <a:ext cx="1149927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कार्बनको</a:t>
            </a:r>
            <a:r>
              <a:rPr lang="en-GB" sz="44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4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परमाणु</a:t>
            </a:r>
            <a:r>
              <a:rPr lang="en-GB" sz="44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र </a:t>
            </a:r>
            <a:r>
              <a:rPr lang="en-GB" sz="44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पारमाणविक</a:t>
            </a:r>
            <a:r>
              <a:rPr lang="en-GB" sz="44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400" b="1" u="sng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स्वभाव</a:t>
            </a:r>
            <a:endParaRPr lang="ne-NP" sz="4400" b="1" u="sng" dirty="0" smtClean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en-GB" sz="16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े</a:t>
            </a:r>
            <a:r>
              <a:rPr lang="en-GB" sz="36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रियोडिक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तालिकामा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स्थान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पिरियड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2, 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IVA</a:t>
            </a:r>
            <a:r>
              <a:rPr lang="ne-NP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वा 14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ग्रुप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</a:t>
            </a:r>
            <a:r>
              <a:rPr lang="en-US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ब्लक,</a:t>
            </a: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en-GB" sz="3600" b="1" dirty="0" err="1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पारमाणविक</a:t>
            </a:r>
            <a:r>
              <a:rPr lang="en-GB" sz="3600" b="1" dirty="0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भार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12 </a:t>
            </a:r>
            <a:r>
              <a:rPr lang="en-GB" sz="3600" b="1" dirty="0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ne-NP" sz="3600" b="1" dirty="0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वा </a:t>
            </a:r>
            <a:r>
              <a:rPr lang="en-GB" sz="3600" b="1" dirty="0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r>
              <a:rPr lang="en-GB" sz="3600" b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पनि</a:t>
            </a:r>
            <a:r>
              <a:rPr lang="en-GB" sz="3600" b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हुन</a:t>
            </a:r>
            <a:r>
              <a:rPr lang="ne-NP" sz="3600" b="1" dirty="0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सक्छ</a:t>
            </a:r>
            <a:r>
              <a:rPr lang="en-GB" sz="3600" b="1" dirty="0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600" b="1" dirty="0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r>
              <a:rPr lang="en-GB" sz="3600" b="1" dirty="0" smtClean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  <a:endParaRPr lang="en-GB" sz="3600" b="1" dirty="0">
              <a:solidFill>
                <a:schemeClr val="accent4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ne-NP" sz="3600" b="1" dirty="0" smtClean="0">
                <a:solidFill>
                  <a:schemeClr val="accent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ईलेक्ट्रोन</a:t>
            </a:r>
            <a:r>
              <a:rPr lang="en-GB" sz="3600" b="1" dirty="0" smtClean="0">
                <a:solidFill>
                  <a:schemeClr val="accent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accent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सङ्ख्य</a:t>
            </a:r>
            <a:r>
              <a:rPr lang="ne-NP" sz="3600" b="1" dirty="0" smtClean="0">
                <a:solidFill>
                  <a:schemeClr val="accent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ा</a:t>
            </a:r>
            <a:r>
              <a:rPr lang="en-US" sz="3600" b="1" dirty="0" smtClean="0">
                <a:solidFill>
                  <a:schemeClr val="accent5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: 6</a:t>
            </a:r>
            <a:endParaRPr lang="en-GB" sz="3600" b="1" dirty="0">
              <a:solidFill>
                <a:schemeClr val="accent5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ne-NP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ईलेक्ट्रोन </a:t>
            </a:r>
            <a:r>
              <a:rPr lang="en-GB" sz="3600" b="1" dirty="0" err="1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संरचना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: </a:t>
            </a:r>
            <a:r>
              <a:rPr lang="en-US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K-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2, L- 4 or 1S</a:t>
            </a:r>
            <a:r>
              <a:rPr lang="en-GB" sz="3600" b="1" baseline="30000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2S</a:t>
            </a:r>
            <a:r>
              <a:rPr lang="en-GB" sz="3600" b="1" baseline="30000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2P</a:t>
            </a:r>
            <a:r>
              <a:rPr lang="en-GB" sz="3600" b="1" baseline="30000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ne-NP" sz="3600" b="1" dirty="0">
              <a:solidFill>
                <a:srgbClr val="00B0F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ne-NP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संयुज्यता: </a:t>
            </a:r>
            <a:r>
              <a:rPr lang="ne-NP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US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ne-NP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ne-NP" sz="36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प्रकृति : </a:t>
            </a:r>
            <a:r>
              <a:rPr lang="en-GB" sz="3600" b="1" dirty="0" err="1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अर्ध</a:t>
            </a:r>
            <a:r>
              <a:rPr lang="en-GB" sz="36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धातु</a:t>
            </a:r>
            <a:endParaRPr lang="en-GB" sz="3600" b="1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बाहिरी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सेलमा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चार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ओटा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ईलेक्ट्रोन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हुनाले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अन्य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कार्वन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वा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अन्य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तत्वका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परमाणुहरूसङ्ग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चार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ओटा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ईलेक्ट्रोन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साझेदारी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गरेर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अक्टेटको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अबश्थामा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पुग्दछन</a:t>
            </a:r>
            <a:r>
              <a:rPr lang="ne-NP" sz="3600" b="1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GB" sz="3600" b="1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त्यसैले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कार्बनले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कोभ्यालेन्ट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बण्ड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बनाउछन्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75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708478" y="2210938"/>
            <a:ext cx="2923745" cy="286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5" name="Oval 4"/>
          <p:cNvSpPr/>
          <p:nvPr/>
        </p:nvSpPr>
        <p:spPr>
          <a:xfrm>
            <a:off x="6027967" y="4844105"/>
            <a:ext cx="398693" cy="384541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6" name="Oval 5"/>
          <p:cNvSpPr/>
          <p:nvPr/>
        </p:nvSpPr>
        <p:spPr>
          <a:xfrm>
            <a:off x="7370524" y="3462277"/>
            <a:ext cx="396479" cy="384541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7" name="Oval 6"/>
          <p:cNvSpPr/>
          <p:nvPr/>
        </p:nvSpPr>
        <p:spPr>
          <a:xfrm>
            <a:off x="4540952" y="3469096"/>
            <a:ext cx="398693" cy="384541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8" name="Oval 7"/>
          <p:cNvSpPr/>
          <p:nvPr/>
        </p:nvSpPr>
        <p:spPr>
          <a:xfrm>
            <a:off x="5889798" y="2063379"/>
            <a:ext cx="398693" cy="384541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9" name="Oval 8"/>
          <p:cNvSpPr/>
          <p:nvPr/>
        </p:nvSpPr>
        <p:spPr>
          <a:xfrm>
            <a:off x="5254050" y="3448621"/>
            <a:ext cx="398693" cy="384541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0" name="Oval 9"/>
          <p:cNvSpPr/>
          <p:nvPr/>
        </p:nvSpPr>
        <p:spPr>
          <a:xfrm>
            <a:off x="6731985" y="3387208"/>
            <a:ext cx="398693" cy="384541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1" name="Oval 10"/>
          <p:cNvSpPr/>
          <p:nvPr/>
        </p:nvSpPr>
        <p:spPr>
          <a:xfrm>
            <a:off x="5408208" y="2829196"/>
            <a:ext cx="1561545" cy="160446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1442" y="635518"/>
            <a:ext cx="4277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40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 परमाणु</a:t>
            </a:r>
            <a:endParaRPr lang="en-GB" sz="40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09666" y="3015222"/>
            <a:ext cx="656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</a:t>
            </a:r>
            <a:endParaRPr lang="en-GB" sz="72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26439" y="3998660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K</a:t>
            </a:r>
            <a:endParaRPr lang="en-GB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956262" y="4505904"/>
            <a:ext cx="293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</a:t>
            </a:r>
            <a:endParaRPr lang="en-GB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23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08229" y="5312694"/>
            <a:ext cx="74077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  ...-C-…-C-C-C-</a:t>
            </a:r>
            <a:r>
              <a:rPr lang="en-US" sz="6600" dirty="0"/>
              <a:t>.</a:t>
            </a:r>
            <a:r>
              <a:rPr lang="en-US" sz="6600" dirty="0" smtClean="0"/>
              <a:t>..-C-...</a:t>
            </a:r>
            <a:endParaRPr lang="en-US" sz="6600" dirty="0"/>
          </a:p>
        </p:txBody>
      </p:sp>
      <p:sp>
        <p:nvSpPr>
          <p:cNvPr id="6" name="Rectangle 5"/>
          <p:cNvSpPr/>
          <p:nvPr/>
        </p:nvSpPr>
        <p:spPr>
          <a:xfrm>
            <a:off x="6746256" y="5285403"/>
            <a:ext cx="45719" cy="1856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17274" y="5246731"/>
            <a:ext cx="45719" cy="1856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211118" y="5262657"/>
            <a:ext cx="45719" cy="1856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237225" y="5277430"/>
            <a:ext cx="45719" cy="1856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830650" y="5345533"/>
            <a:ext cx="45719" cy="1856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297422" y="6320919"/>
            <a:ext cx="45719" cy="1856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734871" y="6379497"/>
            <a:ext cx="45719" cy="1856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7458200" y="6338551"/>
            <a:ext cx="45719" cy="1856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8195179" y="6365850"/>
            <a:ext cx="45719" cy="1856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9807790" y="6354879"/>
            <a:ext cx="45719" cy="1856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14715" y="165717"/>
            <a:ext cx="50706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क्याटिनेसन</a:t>
            </a:r>
            <a:r>
              <a:rPr lang="en-GB" sz="4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44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44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atination</a:t>
            </a:r>
            <a:r>
              <a:rPr lang="en-GB" sz="4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4400" b="1" u="sng" dirty="0"/>
          </a:p>
        </p:txBody>
      </p:sp>
      <p:sp>
        <p:nvSpPr>
          <p:cNvPr id="49" name="TextBox 48"/>
          <p:cNvSpPr txBox="1"/>
          <p:nvPr/>
        </p:nvSpPr>
        <p:spPr>
          <a:xfrm>
            <a:off x="323076" y="4597530"/>
            <a:ext cx="4030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 परमाणुहरूको चेन</a:t>
            </a:r>
            <a:endParaRPr lang="en-GB" sz="32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8820221" y="1623532"/>
            <a:ext cx="1420611" cy="136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31" name="Oval 30"/>
          <p:cNvSpPr/>
          <p:nvPr/>
        </p:nvSpPr>
        <p:spPr>
          <a:xfrm>
            <a:off x="9410992" y="2916597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35" name="Oval 34"/>
          <p:cNvSpPr/>
          <p:nvPr/>
        </p:nvSpPr>
        <p:spPr>
          <a:xfrm>
            <a:off x="10153898" y="2183042"/>
            <a:ext cx="216301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37" name="Oval 36"/>
          <p:cNvSpPr/>
          <p:nvPr/>
        </p:nvSpPr>
        <p:spPr>
          <a:xfrm>
            <a:off x="8673764" y="2263546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39" name="Oval 38"/>
          <p:cNvSpPr/>
          <p:nvPr/>
        </p:nvSpPr>
        <p:spPr>
          <a:xfrm>
            <a:off x="9395655" y="1527959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40" name="Oval 39"/>
          <p:cNvSpPr/>
          <p:nvPr/>
        </p:nvSpPr>
        <p:spPr>
          <a:xfrm>
            <a:off x="9101107" y="2217157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41" name="Oval 40"/>
          <p:cNvSpPr/>
          <p:nvPr/>
        </p:nvSpPr>
        <p:spPr>
          <a:xfrm>
            <a:off x="9801107" y="2183042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50" name="Oval 49"/>
          <p:cNvSpPr/>
          <p:nvPr/>
        </p:nvSpPr>
        <p:spPr>
          <a:xfrm>
            <a:off x="9124274" y="1909603"/>
            <a:ext cx="851909" cy="7634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sp>
        <p:nvSpPr>
          <p:cNvPr id="51" name="TextBox 50"/>
          <p:cNvSpPr txBox="1"/>
          <p:nvPr/>
        </p:nvSpPr>
        <p:spPr>
          <a:xfrm>
            <a:off x="9277645" y="1909603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</a:t>
            </a:r>
            <a:endParaRPr lang="en-GB" sz="4000" dirty="0"/>
          </a:p>
        </p:txBody>
      </p:sp>
      <p:sp>
        <p:nvSpPr>
          <p:cNvPr id="52" name="Oval 51"/>
          <p:cNvSpPr/>
          <p:nvPr/>
        </p:nvSpPr>
        <p:spPr>
          <a:xfrm>
            <a:off x="7086954" y="1732716"/>
            <a:ext cx="1420611" cy="136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53" name="Oval 52"/>
          <p:cNvSpPr/>
          <p:nvPr/>
        </p:nvSpPr>
        <p:spPr>
          <a:xfrm>
            <a:off x="7677725" y="3025781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54" name="Oval 53"/>
          <p:cNvSpPr/>
          <p:nvPr/>
        </p:nvSpPr>
        <p:spPr>
          <a:xfrm>
            <a:off x="8420631" y="2292226"/>
            <a:ext cx="216301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55" name="Oval 54"/>
          <p:cNvSpPr/>
          <p:nvPr/>
        </p:nvSpPr>
        <p:spPr>
          <a:xfrm>
            <a:off x="6940497" y="2372730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56" name="Oval 55"/>
          <p:cNvSpPr/>
          <p:nvPr/>
        </p:nvSpPr>
        <p:spPr>
          <a:xfrm>
            <a:off x="7662388" y="1637143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57" name="Oval 56"/>
          <p:cNvSpPr/>
          <p:nvPr/>
        </p:nvSpPr>
        <p:spPr>
          <a:xfrm>
            <a:off x="7367840" y="2326341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58" name="Oval 57"/>
          <p:cNvSpPr/>
          <p:nvPr/>
        </p:nvSpPr>
        <p:spPr>
          <a:xfrm>
            <a:off x="8067840" y="2292226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59" name="Oval 58"/>
          <p:cNvSpPr/>
          <p:nvPr/>
        </p:nvSpPr>
        <p:spPr>
          <a:xfrm>
            <a:off x="7391007" y="2018787"/>
            <a:ext cx="851909" cy="7634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sp>
        <p:nvSpPr>
          <p:cNvPr id="60" name="TextBox 59"/>
          <p:cNvSpPr txBox="1"/>
          <p:nvPr/>
        </p:nvSpPr>
        <p:spPr>
          <a:xfrm>
            <a:off x="7544378" y="2018787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</a:t>
            </a:r>
            <a:endParaRPr lang="en-GB" sz="4000" dirty="0"/>
          </a:p>
        </p:txBody>
      </p:sp>
      <p:sp>
        <p:nvSpPr>
          <p:cNvPr id="61" name="Oval 60"/>
          <p:cNvSpPr/>
          <p:nvPr/>
        </p:nvSpPr>
        <p:spPr>
          <a:xfrm>
            <a:off x="5340032" y="1828250"/>
            <a:ext cx="1420611" cy="136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62" name="Oval 61"/>
          <p:cNvSpPr/>
          <p:nvPr/>
        </p:nvSpPr>
        <p:spPr>
          <a:xfrm>
            <a:off x="5930803" y="3121315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63" name="Oval 62"/>
          <p:cNvSpPr/>
          <p:nvPr/>
        </p:nvSpPr>
        <p:spPr>
          <a:xfrm>
            <a:off x="6673709" y="2387760"/>
            <a:ext cx="216301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64" name="Oval 63"/>
          <p:cNvSpPr/>
          <p:nvPr/>
        </p:nvSpPr>
        <p:spPr>
          <a:xfrm>
            <a:off x="5193575" y="2468264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65" name="Oval 64"/>
          <p:cNvSpPr/>
          <p:nvPr/>
        </p:nvSpPr>
        <p:spPr>
          <a:xfrm>
            <a:off x="5915466" y="1732677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66" name="Oval 65"/>
          <p:cNvSpPr/>
          <p:nvPr/>
        </p:nvSpPr>
        <p:spPr>
          <a:xfrm>
            <a:off x="5620918" y="2421875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67" name="Oval 66"/>
          <p:cNvSpPr/>
          <p:nvPr/>
        </p:nvSpPr>
        <p:spPr>
          <a:xfrm>
            <a:off x="6320918" y="2387760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68" name="Oval 67"/>
          <p:cNvSpPr/>
          <p:nvPr/>
        </p:nvSpPr>
        <p:spPr>
          <a:xfrm>
            <a:off x="5644085" y="2114321"/>
            <a:ext cx="851909" cy="7634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sp>
        <p:nvSpPr>
          <p:cNvPr id="69" name="TextBox 68"/>
          <p:cNvSpPr txBox="1"/>
          <p:nvPr/>
        </p:nvSpPr>
        <p:spPr>
          <a:xfrm>
            <a:off x="5797456" y="2114321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</a:t>
            </a:r>
            <a:endParaRPr lang="en-GB" sz="4000" dirty="0"/>
          </a:p>
        </p:txBody>
      </p:sp>
      <p:sp>
        <p:nvSpPr>
          <p:cNvPr id="70" name="Oval 69"/>
          <p:cNvSpPr/>
          <p:nvPr/>
        </p:nvSpPr>
        <p:spPr>
          <a:xfrm>
            <a:off x="5299090" y="217812"/>
            <a:ext cx="1420611" cy="136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71" name="Oval 70"/>
          <p:cNvSpPr/>
          <p:nvPr/>
        </p:nvSpPr>
        <p:spPr>
          <a:xfrm>
            <a:off x="5889861" y="1510877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72" name="Oval 71"/>
          <p:cNvSpPr/>
          <p:nvPr/>
        </p:nvSpPr>
        <p:spPr>
          <a:xfrm>
            <a:off x="6632767" y="777322"/>
            <a:ext cx="216301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73" name="Oval 72"/>
          <p:cNvSpPr/>
          <p:nvPr/>
        </p:nvSpPr>
        <p:spPr>
          <a:xfrm>
            <a:off x="5152633" y="857826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74" name="Oval 73"/>
          <p:cNvSpPr/>
          <p:nvPr/>
        </p:nvSpPr>
        <p:spPr>
          <a:xfrm>
            <a:off x="5874524" y="122239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75" name="Oval 74"/>
          <p:cNvSpPr/>
          <p:nvPr/>
        </p:nvSpPr>
        <p:spPr>
          <a:xfrm>
            <a:off x="5579976" y="811437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76" name="Oval 75"/>
          <p:cNvSpPr/>
          <p:nvPr/>
        </p:nvSpPr>
        <p:spPr>
          <a:xfrm>
            <a:off x="6279976" y="777322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77" name="Oval 76"/>
          <p:cNvSpPr/>
          <p:nvPr/>
        </p:nvSpPr>
        <p:spPr>
          <a:xfrm>
            <a:off x="5603143" y="503883"/>
            <a:ext cx="851909" cy="7634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sp>
        <p:nvSpPr>
          <p:cNvPr id="78" name="TextBox 77"/>
          <p:cNvSpPr txBox="1"/>
          <p:nvPr/>
        </p:nvSpPr>
        <p:spPr>
          <a:xfrm>
            <a:off x="5756514" y="503883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</a:t>
            </a:r>
            <a:endParaRPr lang="en-GB" sz="4000" dirty="0"/>
          </a:p>
        </p:txBody>
      </p:sp>
      <p:sp>
        <p:nvSpPr>
          <p:cNvPr id="79" name="Oval 78"/>
          <p:cNvSpPr/>
          <p:nvPr/>
        </p:nvSpPr>
        <p:spPr>
          <a:xfrm>
            <a:off x="3661357" y="1923784"/>
            <a:ext cx="1420611" cy="136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80" name="Oval 79"/>
          <p:cNvSpPr/>
          <p:nvPr/>
        </p:nvSpPr>
        <p:spPr>
          <a:xfrm>
            <a:off x="4211184" y="3216849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81" name="Oval 80"/>
          <p:cNvSpPr/>
          <p:nvPr/>
        </p:nvSpPr>
        <p:spPr>
          <a:xfrm>
            <a:off x="4954090" y="2483294"/>
            <a:ext cx="216301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82" name="Oval 81"/>
          <p:cNvSpPr/>
          <p:nvPr/>
        </p:nvSpPr>
        <p:spPr>
          <a:xfrm>
            <a:off x="3473956" y="2563798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83" name="Oval 82"/>
          <p:cNvSpPr/>
          <p:nvPr/>
        </p:nvSpPr>
        <p:spPr>
          <a:xfrm>
            <a:off x="4195847" y="1828211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84" name="Oval 83"/>
          <p:cNvSpPr/>
          <p:nvPr/>
        </p:nvSpPr>
        <p:spPr>
          <a:xfrm>
            <a:off x="3901299" y="2517409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85" name="Oval 84"/>
          <p:cNvSpPr/>
          <p:nvPr/>
        </p:nvSpPr>
        <p:spPr>
          <a:xfrm>
            <a:off x="4601299" y="2483294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86" name="Oval 85"/>
          <p:cNvSpPr/>
          <p:nvPr/>
        </p:nvSpPr>
        <p:spPr>
          <a:xfrm>
            <a:off x="3924466" y="2209855"/>
            <a:ext cx="851909" cy="7634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sp>
        <p:nvSpPr>
          <p:cNvPr id="87" name="TextBox 86"/>
          <p:cNvSpPr txBox="1"/>
          <p:nvPr/>
        </p:nvSpPr>
        <p:spPr>
          <a:xfrm>
            <a:off x="4077837" y="2209855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</a:t>
            </a:r>
            <a:endParaRPr lang="en-GB" sz="4000" dirty="0"/>
          </a:p>
        </p:txBody>
      </p:sp>
      <p:sp>
        <p:nvSpPr>
          <p:cNvPr id="88" name="Oval 87"/>
          <p:cNvSpPr/>
          <p:nvPr/>
        </p:nvSpPr>
        <p:spPr>
          <a:xfrm>
            <a:off x="1832552" y="2032965"/>
            <a:ext cx="1420611" cy="136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89" name="Oval 88"/>
          <p:cNvSpPr/>
          <p:nvPr/>
        </p:nvSpPr>
        <p:spPr>
          <a:xfrm>
            <a:off x="2423323" y="3326030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90" name="Oval 89"/>
          <p:cNvSpPr/>
          <p:nvPr/>
        </p:nvSpPr>
        <p:spPr>
          <a:xfrm>
            <a:off x="3166229" y="2592475"/>
            <a:ext cx="216301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91" name="Oval 90"/>
          <p:cNvSpPr/>
          <p:nvPr/>
        </p:nvSpPr>
        <p:spPr>
          <a:xfrm>
            <a:off x="1686095" y="2672979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92" name="Oval 91"/>
          <p:cNvSpPr/>
          <p:nvPr/>
        </p:nvSpPr>
        <p:spPr>
          <a:xfrm>
            <a:off x="2407986" y="1937392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93" name="Oval 92"/>
          <p:cNvSpPr/>
          <p:nvPr/>
        </p:nvSpPr>
        <p:spPr>
          <a:xfrm>
            <a:off x="2113438" y="2626590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94" name="Oval 93"/>
          <p:cNvSpPr/>
          <p:nvPr/>
        </p:nvSpPr>
        <p:spPr>
          <a:xfrm>
            <a:off x="2813438" y="2592475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95" name="Oval 94"/>
          <p:cNvSpPr/>
          <p:nvPr/>
        </p:nvSpPr>
        <p:spPr>
          <a:xfrm>
            <a:off x="2136605" y="2319036"/>
            <a:ext cx="851909" cy="7634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sp>
        <p:nvSpPr>
          <p:cNvPr id="96" name="TextBox 95"/>
          <p:cNvSpPr txBox="1"/>
          <p:nvPr/>
        </p:nvSpPr>
        <p:spPr>
          <a:xfrm>
            <a:off x="2289976" y="2319036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</a:t>
            </a:r>
            <a:endParaRPr lang="en-GB" sz="4000" dirty="0"/>
          </a:p>
        </p:txBody>
      </p:sp>
      <p:sp>
        <p:nvSpPr>
          <p:cNvPr id="97" name="Oval 96"/>
          <p:cNvSpPr/>
          <p:nvPr/>
        </p:nvSpPr>
        <p:spPr>
          <a:xfrm>
            <a:off x="5353679" y="3438690"/>
            <a:ext cx="1420611" cy="136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98" name="Oval 97"/>
          <p:cNvSpPr/>
          <p:nvPr/>
        </p:nvSpPr>
        <p:spPr>
          <a:xfrm>
            <a:off x="5944450" y="4731755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99" name="Oval 98"/>
          <p:cNvSpPr/>
          <p:nvPr/>
        </p:nvSpPr>
        <p:spPr>
          <a:xfrm>
            <a:off x="6687356" y="3998200"/>
            <a:ext cx="216301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00" name="Oval 99"/>
          <p:cNvSpPr/>
          <p:nvPr/>
        </p:nvSpPr>
        <p:spPr>
          <a:xfrm>
            <a:off x="5207222" y="4078704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01" name="Oval 100"/>
          <p:cNvSpPr/>
          <p:nvPr/>
        </p:nvSpPr>
        <p:spPr>
          <a:xfrm>
            <a:off x="5929113" y="3343117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02" name="Oval 101"/>
          <p:cNvSpPr/>
          <p:nvPr/>
        </p:nvSpPr>
        <p:spPr>
          <a:xfrm>
            <a:off x="5634565" y="4032315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03" name="Oval 102"/>
          <p:cNvSpPr/>
          <p:nvPr/>
        </p:nvSpPr>
        <p:spPr>
          <a:xfrm>
            <a:off x="6334565" y="3998200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04" name="Oval 103"/>
          <p:cNvSpPr/>
          <p:nvPr/>
        </p:nvSpPr>
        <p:spPr>
          <a:xfrm>
            <a:off x="5657732" y="3724761"/>
            <a:ext cx="851909" cy="7634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sp>
        <p:nvSpPr>
          <p:cNvPr id="105" name="TextBox 104"/>
          <p:cNvSpPr txBox="1"/>
          <p:nvPr/>
        </p:nvSpPr>
        <p:spPr>
          <a:xfrm>
            <a:off x="5811103" y="3724761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</a:t>
            </a:r>
            <a:endParaRPr lang="en-GB" sz="4000" dirty="0"/>
          </a:p>
        </p:txBody>
      </p:sp>
      <p:sp>
        <p:nvSpPr>
          <p:cNvPr id="106" name="Oval 105"/>
          <p:cNvSpPr/>
          <p:nvPr/>
        </p:nvSpPr>
        <p:spPr>
          <a:xfrm>
            <a:off x="10567142" y="1527996"/>
            <a:ext cx="1420611" cy="136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107" name="Oval 106"/>
          <p:cNvSpPr/>
          <p:nvPr/>
        </p:nvSpPr>
        <p:spPr>
          <a:xfrm>
            <a:off x="11157913" y="2821061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08" name="Oval 107"/>
          <p:cNvSpPr/>
          <p:nvPr/>
        </p:nvSpPr>
        <p:spPr>
          <a:xfrm>
            <a:off x="11900819" y="2087506"/>
            <a:ext cx="216301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09" name="Oval 108"/>
          <p:cNvSpPr/>
          <p:nvPr/>
        </p:nvSpPr>
        <p:spPr>
          <a:xfrm>
            <a:off x="10420685" y="2168010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10" name="Oval 109"/>
          <p:cNvSpPr/>
          <p:nvPr/>
        </p:nvSpPr>
        <p:spPr>
          <a:xfrm>
            <a:off x="11142576" y="1432423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11" name="Oval 110"/>
          <p:cNvSpPr/>
          <p:nvPr/>
        </p:nvSpPr>
        <p:spPr>
          <a:xfrm>
            <a:off x="10848028" y="2121621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12" name="Oval 111"/>
          <p:cNvSpPr/>
          <p:nvPr/>
        </p:nvSpPr>
        <p:spPr>
          <a:xfrm>
            <a:off x="11548028" y="2087506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13" name="Oval 112"/>
          <p:cNvSpPr/>
          <p:nvPr/>
        </p:nvSpPr>
        <p:spPr>
          <a:xfrm>
            <a:off x="10871195" y="1814067"/>
            <a:ext cx="851909" cy="7634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sp>
        <p:nvSpPr>
          <p:cNvPr id="114" name="TextBox 113"/>
          <p:cNvSpPr txBox="1"/>
          <p:nvPr/>
        </p:nvSpPr>
        <p:spPr>
          <a:xfrm>
            <a:off x="11024566" y="1814067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</a:t>
            </a:r>
            <a:endParaRPr lang="en-GB" sz="4000" dirty="0"/>
          </a:p>
        </p:txBody>
      </p:sp>
      <p:sp>
        <p:nvSpPr>
          <p:cNvPr id="115" name="Oval 114"/>
          <p:cNvSpPr/>
          <p:nvPr/>
        </p:nvSpPr>
        <p:spPr>
          <a:xfrm>
            <a:off x="71982" y="2128501"/>
            <a:ext cx="1420611" cy="136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116" name="Oval 115"/>
          <p:cNvSpPr/>
          <p:nvPr/>
        </p:nvSpPr>
        <p:spPr>
          <a:xfrm>
            <a:off x="662753" y="3421566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17" name="Oval 116"/>
          <p:cNvSpPr/>
          <p:nvPr/>
        </p:nvSpPr>
        <p:spPr>
          <a:xfrm>
            <a:off x="1405659" y="2688011"/>
            <a:ext cx="216301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18" name="Oval 117"/>
          <p:cNvSpPr/>
          <p:nvPr/>
        </p:nvSpPr>
        <p:spPr>
          <a:xfrm>
            <a:off x="-74475" y="2768515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19" name="Oval 118"/>
          <p:cNvSpPr/>
          <p:nvPr/>
        </p:nvSpPr>
        <p:spPr>
          <a:xfrm>
            <a:off x="647416" y="2032928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20" name="Oval 119"/>
          <p:cNvSpPr/>
          <p:nvPr/>
        </p:nvSpPr>
        <p:spPr>
          <a:xfrm>
            <a:off x="352868" y="2722126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21" name="Oval 120"/>
          <p:cNvSpPr/>
          <p:nvPr/>
        </p:nvSpPr>
        <p:spPr>
          <a:xfrm>
            <a:off x="1052868" y="2688011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22" name="Oval 121"/>
          <p:cNvSpPr/>
          <p:nvPr/>
        </p:nvSpPr>
        <p:spPr>
          <a:xfrm>
            <a:off x="376035" y="2414572"/>
            <a:ext cx="851909" cy="7634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sp>
        <p:nvSpPr>
          <p:cNvPr id="123" name="TextBox 122"/>
          <p:cNvSpPr txBox="1"/>
          <p:nvPr/>
        </p:nvSpPr>
        <p:spPr>
          <a:xfrm>
            <a:off x="529406" y="2414572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</a:t>
            </a:r>
            <a:endParaRPr lang="en-GB" sz="4000" dirty="0"/>
          </a:p>
        </p:txBody>
      </p:sp>
      <p:sp>
        <p:nvSpPr>
          <p:cNvPr id="124" name="Oval 123"/>
          <p:cNvSpPr/>
          <p:nvPr/>
        </p:nvSpPr>
        <p:spPr>
          <a:xfrm>
            <a:off x="4898288" y="1390602"/>
            <a:ext cx="2289699" cy="2221037"/>
          </a:xfrm>
          <a:prstGeom prst="ellipse">
            <a:avLst/>
          </a:prstGeom>
          <a:noFill/>
          <a:ln w="7620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125" name="Oval 124"/>
          <p:cNvSpPr/>
          <p:nvPr/>
        </p:nvSpPr>
        <p:spPr>
          <a:xfrm>
            <a:off x="7034634" y="124547"/>
            <a:ext cx="1420611" cy="136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126" name="Oval 125"/>
          <p:cNvSpPr/>
          <p:nvPr/>
        </p:nvSpPr>
        <p:spPr>
          <a:xfrm>
            <a:off x="7625405" y="1417612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27" name="Oval 126"/>
          <p:cNvSpPr/>
          <p:nvPr/>
        </p:nvSpPr>
        <p:spPr>
          <a:xfrm>
            <a:off x="8368311" y="684057"/>
            <a:ext cx="216301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28" name="Oval 127"/>
          <p:cNvSpPr/>
          <p:nvPr/>
        </p:nvSpPr>
        <p:spPr>
          <a:xfrm>
            <a:off x="6888177" y="764561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29" name="Oval 128"/>
          <p:cNvSpPr/>
          <p:nvPr/>
        </p:nvSpPr>
        <p:spPr>
          <a:xfrm>
            <a:off x="7610068" y="28974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30" name="Oval 129"/>
          <p:cNvSpPr/>
          <p:nvPr/>
        </p:nvSpPr>
        <p:spPr>
          <a:xfrm>
            <a:off x="7315520" y="718172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31" name="Oval 130"/>
          <p:cNvSpPr/>
          <p:nvPr/>
        </p:nvSpPr>
        <p:spPr>
          <a:xfrm>
            <a:off x="8015520" y="684057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32" name="Oval 131"/>
          <p:cNvSpPr/>
          <p:nvPr/>
        </p:nvSpPr>
        <p:spPr>
          <a:xfrm>
            <a:off x="7338687" y="410618"/>
            <a:ext cx="851909" cy="7634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sp>
        <p:nvSpPr>
          <p:cNvPr id="133" name="TextBox 132"/>
          <p:cNvSpPr txBox="1"/>
          <p:nvPr/>
        </p:nvSpPr>
        <p:spPr>
          <a:xfrm>
            <a:off x="7492058" y="41061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</a:t>
            </a:r>
            <a:endParaRPr lang="en-GB" sz="4000" dirty="0"/>
          </a:p>
        </p:txBody>
      </p:sp>
      <p:sp>
        <p:nvSpPr>
          <p:cNvPr id="134" name="Oval 133"/>
          <p:cNvSpPr/>
          <p:nvPr/>
        </p:nvSpPr>
        <p:spPr>
          <a:xfrm>
            <a:off x="7130170" y="3345429"/>
            <a:ext cx="1420611" cy="136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135" name="Oval 134"/>
          <p:cNvSpPr/>
          <p:nvPr/>
        </p:nvSpPr>
        <p:spPr>
          <a:xfrm>
            <a:off x="7720941" y="4638494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36" name="Oval 135"/>
          <p:cNvSpPr/>
          <p:nvPr/>
        </p:nvSpPr>
        <p:spPr>
          <a:xfrm>
            <a:off x="8463847" y="3904939"/>
            <a:ext cx="216301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37" name="Oval 136"/>
          <p:cNvSpPr/>
          <p:nvPr/>
        </p:nvSpPr>
        <p:spPr>
          <a:xfrm>
            <a:off x="6983713" y="3985443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38" name="Oval 137"/>
          <p:cNvSpPr/>
          <p:nvPr/>
        </p:nvSpPr>
        <p:spPr>
          <a:xfrm>
            <a:off x="7705604" y="3249856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39" name="Oval 138"/>
          <p:cNvSpPr/>
          <p:nvPr/>
        </p:nvSpPr>
        <p:spPr>
          <a:xfrm>
            <a:off x="7411056" y="3939054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40" name="Oval 139"/>
          <p:cNvSpPr/>
          <p:nvPr/>
        </p:nvSpPr>
        <p:spPr>
          <a:xfrm>
            <a:off x="8111056" y="3904939"/>
            <a:ext cx="217509" cy="18298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41" name="Oval 140"/>
          <p:cNvSpPr/>
          <p:nvPr/>
        </p:nvSpPr>
        <p:spPr>
          <a:xfrm>
            <a:off x="7434223" y="3631500"/>
            <a:ext cx="851909" cy="7634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sp>
        <p:nvSpPr>
          <p:cNvPr id="142" name="TextBox 141"/>
          <p:cNvSpPr txBox="1"/>
          <p:nvPr/>
        </p:nvSpPr>
        <p:spPr>
          <a:xfrm>
            <a:off x="7587594" y="3631500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</a:t>
            </a:r>
            <a:endParaRPr lang="en-GB" sz="4000" dirty="0"/>
          </a:p>
        </p:txBody>
      </p:sp>
      <p:sp>
        <p:nvSpPr>
          <p:cNvPr id="143" name="Oval 142"/>
          <p:cNvSpPr/>
          <p:nvPr/>
        </p:nvSpPr>
        <p:spPr>
          <a:xfrm>
            <a:off x="6647415" y="1336013"/>
            <a:ext cx="2289699" cy="2221037"/>
          </a:xfrm>
          <a:prstGeom prst="ellipse">
            <a:avLst/>
          </a:prstGeom>
          <a:noFill/>
          <a:ln w="7620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144" name="TextBox 143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144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10" grpId="0" animBg="1"/>
      <p:bldP spid="14" grpId="0" animBg="1"/>
      <p:bldP spid="16" grpId="0" animBg="1"/>
      <p:bldP spid="28" grpId="0" animBg="1"/>
      <p:bldP spid="32" grpId="0" animBg="1"/>
      <p:bldP spid="36" grpId="0" animBg="1"/>
      <p:bldP spid="38" grpId="0" animBg="1"/>
      <p:bldP spid="42" grpId="0" animBg="1"/>
      <p:bldP spid="124" grpId="0" animBg="1"/>
      <p:bldP spid="1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FACEDFE-FD35-2141-88A9-7EA246110C6D}"/>
              </a:ext>
            </a:extLst>
          </p:cNvPr>
          <p:cNvSpPr txBox="1"/>
          <p:nvPr/>
        </p:nvSpPr>
        <p:spPr>
          <a:xfrm flipH="1">
            <a:off x="614150" y="1199442"/>
            <a:ext cx="1130034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ne-NP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कार्बनको परमाणुको बाहिरी सेलमा चार ओटा </a:t>
            </a:r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ईलेक्ट्रनहरू हुन्छन् </a:t>
            </a:r>
            <a:r>
              <a:rPr lang="ne-NP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 </a:t>
            </a:r>
            <a:endParaRPr lang="en-US" sz="32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ne-NP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यसले </a:t>
            </a:r>
            <a:r>
              <a:rPr lang="ne-NP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यी चार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ओटा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ईलेक्ट्रोन</a:t>
            </a:r>
            <a:r>
              <a:rPr lang="ne-NP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अन्य कार्बन परमाणुका ईलेक्ट्रोनहरूसङग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साझेदारी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गरेर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अक्टेटको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अबश्थामा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गई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कोभ्यालेन्ट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बण्ड</a:t>
            </a:r>
            <a:r>
              <a:rPr lang="ne-NP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हरू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बनाउछन्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en-US" sz="3200" b="1" dirty="0">
              <a:solidFill>
                <a:schemeClr val="accent1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53B3F76-6A41-AE4C-9122-BD6D2F43161C}"/>
              </a:ext>
            </a:extLst>
          </p:cNvPr>
          <p:cNvSpPr txBox="1"/>
          <p:nvPr/>
        </p:nvSpPr>
        <p:spPr>
          <a:xfrm>
            <a:off x="601849" y="3431965"/>
            <a:ext cx="1131264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ne-NP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एउटा कार्बन परमाणुसङ्ग अर्को परमाणु फेरी त्यसमा पनि अर्को कार्बन परमाणु क्रमशः जोडिएर कार्बन परमाणुहरूको लामो सिक्री (chain) बनाउन सक्ने गुण कार्बनमा हुन्छ</a:t>
            </a:r>
            <a:r>
              <a:rPr lang="ne-NP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en-US" sz="3200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ne-NP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ne-NP" sz="3200" b="1" dirty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यसरी एकै प्रकारका परमाणुहरू एक आपसमा क्रमशः जोडिएर लामो सिक्री वा chain बनाउने प्रक्रियालाई क्याटिनेसन भनिन्छ।</a:t>
            </a:r>
            <a:endParaRPr lang="en-US" sz="3200" b="1" dirty="0">
              <a:solidFill>
                <a:schemeClr val="accent4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99882" y="120711"/>
            <a:ext cx="55146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क्याटिनेसन</a:t>
            </a:r>
            <a:r>
              <a:rPr lang="en-GB" sz="4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4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48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atination</a:t>
            </a:r>
            <a:r>
              <a:rPr lang="en-GB" sz="4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4800" b="1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26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DF30AF1-A4D4-E54D-AA64-8E1BB4FA001E}"/>
              </a:ext>
            </a:extLst>
          </p:cNvPr>
          <p:cNvSpPr txBox="1"/>
          <p:nvPr/>
        </p:nvSpPr>
        <p:spPr>
          <a:xfrm>
            <a:off x="682594" y="1055847"/>
            <a:ext cx="107680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e-NP" sz="3600" b="1" dirty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यसरी जति पनि सङ्ख्यामा कार्बन परमाणुहरू जोडिन </a:t>
            </a:r>
            <a:r>
              <a:rPr lang="ne-NP" sz="3600" b="1" dirty="0" smtClean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सक्‌ने </a:t>
            </a:r>
            <a:r>
              <a:rPr lang="ne-NP" sz="3600" b="1" dirty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 </a:t>
            </a:r>
            <a:r>
              <a:rPr lang="ne-NP" sz="3600" b="1" dirty="0" smtClean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कार्बनसंग </a:t>
            </a:r>
            <a:r>
              <a:rPr lang="ne-NP" sz="3600" b="1" dirty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अन्य तत्वहरू जस्तै हाईड्रोजन, अक्सिजन, नाईट्रोजन, सल्फर आदीले कोभ्यालेन्ट बण्ड बनाउन सक्ने हुनाले कार्बनका </a:t>
            </a:r>
            <a:r>
              <a:rPr lang="ne-NP" sz="3600" b="1" dirty="0" smtClean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करोडौ </a:t>
            </a:r>
            <a:r>
              <a:rPr lang="ne-NP" sz="3600" b="1" dirty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यौगिकहरू पाईन्छन्</a:t>
            </a:r>
            <a:r>
              <a:rPr lang="ne-NP" sz="3600" b="1" dirty="0" smtClean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algn="just"/>
            <a:endParaRPr lang="ne-NP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ne-NP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त्यसैले रसायन बिज्ञानमा कार्बन र यसका यौगिकहरूबारे अध्ययन गर्न छुट्टै शाखा छ जस्लाई हामी </a:t>
            </a:r>
            <a:r>
              <a:rPr lang="ne-NP" sz="36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Organic Chamestry (कार्बोनिक रसायन विज्ञान)</a:t>
            </a:r>
            <a:r>
              <a:rPr lang="ne-NP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भन्छौ।</a:t>
            </a:r>
            <a:endParaRPr lang="en-US" sz="3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10</a:t>
            </a:fld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682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>
          <a:xfrm>
            <a:off x="2250159" y="1665027"/>
            <a:ext cx="3002507" cy="29479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/>
          </a:p>
        </p:txBody>
      </p:sp>
      <p:sp>
        <p:nvSpPr>
          <p:cNvPr id="12" name="Oval 11"/>
          <p:cNvSpPr/>
          <p:nvPr/>
        </p:nvSpPr>
        <p:spPr>
          <a:xfrm>
            <a:off x="3637670" y="4370693"/>
            <a:ext cx="409433" cy="3957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3" name="Oval 12"/>
          <p:cNvSpPr/>
          <p:nvPr/>
        </p:nvSpPr>
        <p:spPr>
          <a:xfrm>
            <a:off x="4980287" y="2866033"/>
            <a:ext cx="407160" cy="3957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4" name="Oval 13"/>
          <p:cNvSpPr/>
          <p:nvPr/>
        </p:nvSpPr>
        <p:spPr>
          <a:xfrm>
            <a:off x="2027824" y="2763668"/>
            <a:ext cx="409433" cy="3957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5" name="Oval 14"/>
          <p:cNvSpPr/>
          <p:nvPr/>
        </p:nvSpPr>
        <p:spPr>
          <a:xfrm>
            <a:off x="3635981" y="1467135"/>
            <a:ext cx="409433" cy="3957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6" name="Oval 15"/>
          <p:cNvSpPr/>
          <p:nvPr/>
        </p:nvSpPr>
        <p:spPr>
          <a:xfrm>
            <a:off x="2781868" y="2715900"/>
            <a:ext cx="409433" cy="3957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7" name="Oval 16"/>
          <p:cNvSpPr/>
          <p:nvPr/>
        </p:nvSpPr>
        <p:spPr>
          <a:xfrm>
            <a:off x="4355336" y="2790964"/>
            <a:ext cx="409433" cy="3957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8" name="Oval 17"/>
          <p:cNvSpPr/>
          <p:nvPr/>
        </p:nvSpPr>
        <p:spPr>
          <a:xfrm>
            <a:off x="2986585" y="2320116"/>
            <a:ext cx="1603611" cy="165137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/>
              <a:t>c</a:t>
            </a:r>
            <a:endParaRPr lang="en-US" sz="9600" dirty="0"/>
          </a:p>
        </p:txBody>
      </p:sp>
      <p:sp>
        <p:nvSpPr>
          <p:cNvPr id="19" name="Oval 18"/>
          <p:cNvSpPr/>
          <p:nvPr/>
        </p:nvSpPr>
        <p:spPr>
          <a:xfrm>
            <a:off x="7894632" y="2644250"/>
            <a:ext cx="1392071" cy="14057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H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8266531" y="2470244"/>
            <a:ext cx="407160" cy="3957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21" name="TextBox 20"/>
          <p:cNvSpPr txBox="1"/>
          <p:nvPr/>
        </p:nvSpPr>
        <p:spPr>
          <a:xfrm>
            <a:off x="3002649" y="5369549"/>
            <a:ext cx="2222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 smtClean="0"/>
              <a:t>कार्बन परमाणु</a:t>
            </a:r>
            <a:endParaRPr lang="en-GB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327809" y="5159115"/>
            <a:ext cx="2691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2800" b="1" dirty="0" smtClean="0"/>
              <a:t>हाइड्रोजन परमाणु</a:t>
            </a:r>
            <a:endParaRPr lang="en-GB" sz="2800" b="1" dirty="0"/>
          </a:p>
        </p:txBody>
      </p:sp>
      <p:sp>
        <p:nvSpPr>
          <p:cNvPr id="23" name="Rectangle 22"/>
          <p:cNvSpPr/>
          <p:nvPr/>
        </p:nvSpPr>
        <p:spPr>
          <a:xfrm>
            <a:off x="5164527" y="411920"/>
            <a:ext cx="20986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C-H </a:t>
            </a:r>
            <a:r>
              <a:rPr lang="ne-NP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बण्ड</a:t>
            </a:r>
            <a:endParaRPr lang="en-GB" sz="4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571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263774" y="1733264"/>
            <a:ext cx="3002507" cy="29479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dirty="0" smtClean="0"/>
              <a:t>c</a:t>
            </a:r>
            <a:endParaRPr lang="en-US" sz="16600" dirty="0"/>
          </a:p>
        </p:txBody>
      </p:sp>
      <p:sp>
        <p:nvSpPr>
          <p:cNvPr id="3" name="Oval 2"/>
          <p:cNvSpPr/>
          <p:nvPr/>
        </p:nvSpPr>
        <p:spPr>
          <a:xfrm>
            <a:off x="5616592" y="4452579"/>
            <a:ext cx="409433" cy="3957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4" name="Oval 3"/>
          <p:cNvSpPr/>
          <p:nvPr/>
        </p:nvSpPr>
        <p:spPr>
          <a:xfrm>
            <a:off x="6904617" y="2552130"/>
            <a:ext cx="407160" cy="3957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5" name="Oval 4"/>
          <p:cNvSpPr/>
          <p:nvPr/>
        </p:nvSpPr>
        <p:spPr>
          <a:xfrm>
            <a:off x="4006746" y="3377819"/>
            <a:ext cx="409433" cy="3957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6" name="Oval 5"/>
          <p:cNvSpPr/>
          <p:nvPr/>
        </p:nvSpPr>
        <p:spPr>
          <a:xfrm>
            <a:off x="5355594" y="1549021"/>
            <a:ext cx="409433" cy="3957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7" name="Oval 6"/>
          <p:cNvSpPr/>
          <p:nvPr/>
        </p:nvSpPr>
        <p:spPr>
          <a:xfrm>
            <a:off x="4747142" y="2947914"/>
            <a:ext cx="409433" cy="3957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8" name="Oval 7"/>
          <p:cNvSpPr/>
          <p:nvPr/>
        </p:nvSpPr>
        <p:spPr>
          <a:xfrm>
            <a:off x="6320610" y="3022978"/>
            <a:ext cx="409433" cy="3957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9" name="Oval 8"/>
          <p:cNvSpPr/>
          <p:nvPr/>
        </p:nvSpPr>
        <p:spPr>
          <a:xfrm>
            <a:off x="4951859" y="2552130"/>
            <a:ext cx="1603611" cy="165137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710992" y="1787860"/>
            <a:ext cx="1392071" cy="14057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H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507412" y="2524836"/>
            <a:ext cx="407160" cy="39578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2" name="Oval 11"/>
          <p:cNvSpPr/>
          <p:nvPr/>
        </p:nvSpPr>
        <p:spPr>
          <a:xfrm>
            <a:off x="2745462" y="3850946"/>
            <a:ext cx="1392071" cy="14057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H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701350" y="3850946"/>
            <a:ext cx="369626" cy="37644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4" name="Oval 13"/>
          <p:cNvSpPr/>
          <p:nvPr/>
        </p:nvSpPr>
        <p:spPr>
          <a:xfrm>
            <a:off x="5820172" y="4930251"/>
            <a:ext cx="1392071" cy="14057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H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192071" y="4756245"/>
            <a:ext cx="407160" cy="39578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6" name="Oval 15"/>
          <p:cNvSpPr/>
          <p:nvPr/>
        </p:nvSpPr>
        <p:spPr>
          <a:xfrm>
            <a:off x="3591633" y="561831"/>
            <a:ext cx="1392071" cy="14057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H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780124" y="1231710"/>
            <a:ext cx="407160" cy="39578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-</a:t>
            </a:r>
            <a:endParaRPr lang="en-US" sz="4400" dirty="0"/>
          </a:p>
        </p:txBody>
      </p:sp>
      <p:sp>
        <p:nvSpPr>
          <p:cNvPr id="18" name="Oval 17"/>
          <p:cNvSpPr/>
          <p:nvPr/>
        </p:nvSpPr>
        <p:spPr>
          <a:xfrm>
            <a:off x="3398297" y="329821"/>
            <a:ext cx="2725534" cy="18401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FF0000"/>
                </a:solidFill>
              </a:ln>
            </a:endParaRPr>
          </a:p>
        </p:txBody>
      </p:sp>
      <p:sp>
        <p:nvSpPr>
          <p:cNvPr id="19" name="Oval 18"/>
          <p:cNvSpPr/>
          <p:nvPr/>
        </p:nvSpPr>
        <p:spPr>
          <a:xfrm rot="19862423">
            <a:off x="2363343" y="3430143"/>
            <a:ext cx="2725534" cy="18401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FF0000"/>
                </a:solidFill>
              </a:ln>
            </a:endParaRPr>
          </a:p>
        </p:txBody>
      </p:sp>
      <p:sp>
        <p:nvSpPr>
          <p:cNvPr id="20" name="Oval 19"/>
          <p:cNvSpPr/>
          <p:nvPr/>
        </p:nvSpPr>
        <p:spPr>
          <a:xfrm>
            <a:off x="6787495" y="1726443"/>
            <a:ext cx="2725534" cy="18401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FF0000"/>
                </a:solidFill>
              </a:ln>
            </a:endParaRPr>
          </a:p>
        </p:txBody>
      </p:sp>
      <p:sp>
        <p:nvSpPr>
          <p:cNvPr id="21" name="Oval 20"/>
          <p:cNvSpPr/>
          <p:nvPr/>
        </p:nvSpPr>
        <p:spPr>
          <a:xfrm rot="1907478">
            <a:off x="5111093" y="4540166"/>
            <a:ext cx="2725534" cy="18401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FF0000"/>
                </a:solidFill>
              </a:ln>
            </a:endParaRPr>
          </a:p>
        </p:txBody>
      </p:sp>
      <p:sp>
        <p:nvSpPr>
          <p:cNvPr id="23" name="Oval 22"/>
          <p:cNvSpPr/>
          <p:nvPr/>
        </p:nvSpPr>
        <p:spPr>
          <a:xfrm>
            <a:off x="3505194" y="1064530"/>
            <a:ext cx="4560639" cy="4305867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311777" y="159438"/>
            <a:ext cx="310694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C-H </a:t>
            </a:r>
            <a:r>
              <a:rPr lang="ne-NP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बण्ड</a:t>
            </a:r>
            <a:r>
              <a:rPr 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:]</a:t>
            </a:r>
            <a:endParaRPr lang="en-GB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68129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531630" y="2251879"/>
            <a:ext cx="2539622" cy="24725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dirty="0" smtClean="0"/>
              <a:t>c</a:t>
            </a:r>
            <a:endParaRPr lang="en-US" sz="16600" dirty="0"/>
          </a:p>
        </p:txBody>
      </p:sp>
      <p:sp>
        <p:nvSpPr>
          <p:cNvPr id="5" name="Oval 4"/>
          <p:cNvSpPr/>
          <p:nvPr/>
        </p:nvSpPr>
        <p:spPr>
          <a:xfrm>
            <a:off x="5470456" y="2847831"/>
            <a:ext cx="1392071" cy="14057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H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741503" y="2884230"/>
            <a:ext cx="1392071" cy="14057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H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942755" y="5041707"/>
            <a:ext cx="1392071" cy="14057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H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075287" y="495869"/>
            <a:ext cx="1392071" cy="14057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H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595" y="1651383"/>
            <a:ext cx="245660" cy="66874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630300" y="4647064"/>
            <a:ext cx="245660" cy="66874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074416" y="3325510"/>
            <a:ext cx="750665" cy="26157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013813" y="3331197"/>
            <a:ext cx="750665" cy="26157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805074" y="2913540"/>
            <a:ext cx="221086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H-C-H</a:t>
            </a:r>
            <a:endParaRPr lang="en-US" sz="6600" dirty="0"/>
          </a:p>
        </p:txBody>
      </p:sp>
      <p:sp>
        <p:nvSpPr>
          <p:cNvPr id="14" name="TextBox 13"/>
          <p:cNvSpPr txBox="1"/>
          <p:nvPr/>
        </p:nvSpPr>
        <p:spPr>
          <a:xfrm>
            <a:off x="9544328" y="2074460"/>
            <a:ext cx="7120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H</a:t>
            </a:r>
            <a:endParaRPr lang="en-US" sz="6600" dirty="0"/>
          </a:p>
        </p:txBody>
      </p:sp>
      <p:sp>
        <p:nvSpPr>
          <p:cNvPr id="15" name="TextBox 14"/>
          <p:cNvSpPr txBox="1"/>
          <p:nvPr/>
        </p:nvSpPr>
        <p:spPr>
          <a:xfrm>
            <a:off x="9544328" y="3873438"/>
            <a:ext cx="7120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H</a:t>
            </a:r>
            <a:endParaRPr lang="en-US" sz="6600" dirty="0"/>
          </a:p>
        </p:txBody>
      </p:sp>
      <p:sp>
        <p:nvSpPr>
          <p:cNvPr id="16" name="Rectangle 15"/>
          <p:cNvSpPr/>
          <p:nvPr/>
        </p:nvSpPr>
        <p:spPr>
          <a:xfrm>
            <a:off x="9900355" y="2913540"/>
            <a:ext cx="45719" cy="1856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875332" y="3884808"/>
            <a:ext cx="45719" cy="1856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7257735" y="3081988"/>
            <a:ext cx="1405720" cy="77109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121376" y="5359844"/>
            <a:ext cx="14109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मिथेन</a:t>
            </a:r>
            <a:endParaRPr lang="en-US" sz="4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  <p:sp>
        <p:nvSpPr>
          <p:cNvPr id="24" name="Rectangle 23"/>
          <p:cNvSpPr/>
          <p:nvPr/>
        </p:nvSpPr>
        <p:spPr>
          <a:xfrm>
            <a:off x="5764478" y="300115"/>
            <a:ext cx="377859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C-H </a:t>
            </a:r>
            <a:r>
              <a:rPr lang="ne-NP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बण्ड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:]</a:t>
            </a:r>
            <a:endParaRPr lang="en-GB" b="1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214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4DE0AFC-80FD-0946-9FC5-201739742A34}"/>
              </a:ext>
            </a:extLst>
          </p:cNvPr>
          <p:cNvSpPr txBox="1"/>
          <p:nvPr/>
        </p:nvSpPr>
        <p:spPr>
          <a:xfrm>
            <a:off x="1161893" y="370824"/>
            <a:ext cx="9101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e-NP" sz="32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कार्बनका विभिन्न </a:t>
            </a:r>
            <a:r>
              <a:rPr lang="ne-NP" sz="32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एलोट्रोपहरू </a:t>
            </a:r>
            <a:r>
              <a:rPr lang="ne-NP" sz="32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(Allotropes of Carbon)</a:t>
            </a:r>
            <a:endParaRPr lang="en-US" sz="32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738AC32-8507-EB4A-AD30-3450C1C0DE2F}"/>
              </a:ext>
            </a:extLst>
          </p:cNvPr>
          <p:cNvSpPr txBox="1"/>
          <p:nvPr/>
        </p:nvSpPr>
        <p:spPr>
          <a:xfrm>
            <a:off x="631209" y="1105727"/>
            <a:ext cx="1110586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ne-NP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प्रकृतिमा कार्बनका विभिन्न शुद्ध स्वरूपहरू पाईन्छन, जसको रसायनिक गुणहरू समान भए पनि भौतिक अवश्था वा गुणहरू फरक फरक </a:t>
            </a:r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हुन्छन्, </a:t>
            </a:r>
            <a:r>
              <a:rPr lang="ne-NP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जस्लाई </a:t>
            </a:r>
            <a:r>
              <a:rPr lang="ne-NP" sz="32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कार्बनको </a:t>
            </a:r>
            <a:r>
              <a:rPr lang="ne-NP" sz="32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एलोट्रोप्स </a:t>
            </a:r>
            <a:r>
              <a:rPr lang="ne-NP" sz="32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(Allotropes of </a:t>
            </a:r>
            <a:r>
              <a:rPr lang="ne-NP" sz="32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r>
              <a:rPr lang="en-US" sz="3200" b="1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arbon</a:t>
            </a:r>
            <a:r>
              <a:rPr lang="ne-NP" sz="3200" b="1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</a:t>
            </a:r>
            <a:r>
              <a:rPr lang="ne-NP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भनिन्छ</a:t>
            </a:r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en-US" sz="32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ne-NP" sz="32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ne-NP" sz="3200" b="1" dirty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फरक फरक एलोट्रप्सहरूमा कार्बनका परमाणुहरूले फरक फरक तरिकाले बण्ड बनाउने हुनाले उनिहरूको भौतिक गुण र अवश्था फरक फरक हुने हुन्छ</a:t>
            </a:r>
            <a:r>
              <a:rPr lang="ne-NP" sz="32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en-US" sz="3200" b="1" dirty="0" smtClean="0">
              <a:solidFill>
                <a:schemeClr val="accent4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ne-NP" sz="32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ne-NP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कार्बनका मुख्य </a:t>
            </a:r>
            <a:r>
              <a:rPr lang="ne-NP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एलोट्रोपहरूमा </a:t>
            </a:r>
            <a:r>
              <a:rPr lang="ne-NP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ग्राफाईट(लाई Black Lead पनि भनिन्छ) र हिरा</a:t>
            </a:r>
            <a:r>
              <a:rPr lang="en-GB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(Diamond)</a:t>
            </a:r>
            <a:r>
              <a:rPr lang="ne-NP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हुन यिनीहरू दुवै शुद्ध कार्बन हुन तर यिनीहरूको स्वरूप र भौतिक गुण फरक फरक हुन्छ।</a:t>
            </a:r>
            <a:endParaRPr lang="en-US" sz="3200" b="1" dirty="0">
              <a:solidFill>
                <a:schemeClr val="bg2">
                  <a:lumMod val="40000"/>
                  <a:lumOff val="6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7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93A1F604-D5F5-4C49-8041-6C56D237C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4" y="68236"/>
            <a:ext cx="12091915" cy="3971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30" y="4013835"/>
            <a:ext cx="2429302" cy="26530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76433" y="3824952"/>
            <a:ext cx="2733581" cy="29503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21" y="4013835"/>
            <a:ext cx="1897038" cy="26530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961" y="3933346"/>
            <a:ext cx="1939077" cy="2733582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="" xmlns:a16="http://schemas.microsoft.com/office/drawing/2014/main" id="{5C7F657C-3DBE-BE42-AB98-E01FF88708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8877" y="3932646"/>
            <a:ext cx="1809737" cy="2733582"/>
          </a:xfrm>
          <a:prstGeom prst="rect">
            <a:avLst/>
          </a:prstGeom>
        </p:spPr>
      </p:pic>
      <p:pic>
        <p:nvPicPr>
          <p:cNvPr id="12" name="Picture 8">
            <a:extLst>
              <a:ext uri="{FF2B5EF4-FFF2-40B4-BE49-F238E27FC236}">
                <a16:creationId xmlns="" xmlns:a16="http://schemas.microsoft.com/office/drawing/2014/main" id="{1A256845-6667-634E-854C-F6D8ABD762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0" y="3836411"/>
            <a:ext cx="2010195" cy="282981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44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29AB7BA-06F3-CA45-A57D-468FA5C25A74}"/>
              </a:ext>
            </a:extLst>
          </p:cNvPr>
          <p:cNvSpPr txBox="1"/>
          <p:nvPr/>
        </p:nvSpPr>
        <p:spPr>
          <a:xfrm rot="10800000" flipH="1" flipV="1">
            <a:off x="296013" y="245398"/>
            <a:ext cx="18791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e-NP" sz="40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ग्राफाईट</a:t>
            </a:r>
            <a:endParaRPr lang="en-US" sz="40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AAB1868-FC51-BD4D-BB40-D5D03E57E84F}"/>
              </a:ext>
            </a:extLst>
          </p:cNvPr>
          <p:cNvSpPr txBox="1"/>
          <p:nvPr/>
        </p:nvSpPr>
        <p:spPr>
          <a:xfrm rot="10800000" flipV="1">
            <a:off x="2677112" y="211679"/>
            <a:ext cx="9391632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ne-NP" sz="28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प्रत्येक </a:t>
            </a:r>
            <a:r>
              <a:rPr lang="ne-NP" sz="2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 परमाणुहरू अन्य तिनओटा कार्बन </a:t>
            </a:r>
            <a:r>
              <a:rPr lang="ne-NP" sz="28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परमाणुहरूसंग </a:t>
            </a:r>
            <a:r>
              <a:rPr lang="ne-NP" sz="2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कोभ्यालेन्ट बण्ड बनेर रहन्छन्</a:t>
            </a:r>
            <a:r>
              <a:rPr lang="ne-NP" sz="28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ne-NP" sz="1000" b="1" dirty="0">
              <a:solidFill>
                <a:schemeClr val="accent6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ne-NP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 ओटा कार्वन परमाणु मिलेर हेक्जागनल आकार बनाउदछ र प्रत्येक हेक्जागनलहरू आपसमा दुई तर्फ two dimension मा आपसमा जोडिएर रहेको हुन्छ</a:t>
            </a:r>
            <a:r>
              <a:rPr lang="ne-NP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ne-NP" sz="900" b="1" dirty="0">
              <a:solidFill>
                <a:schemeClr val="accent6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ne-NP" sz="28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यस्ता हेक्जागनलरूपमा रहेका कार्बन परमाणुका समुहहरू एकमाथी अर्को खात वा तह लागेर बस्छन् र तहहरू एकअर्कामाथी चिप्लिन्छन त्यसैले यो चिप्लो प्रकृतिकको </a:t>
            </a:r>
            <a:r>
              <a:rPr lang="ne-NP" sz="28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हुन्छ । </a:t>
            </a:r>
            <a:r>
              <a:rPr lang="ne-NP" sz="28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 यसलाई चिप्लो पदार्थ ग्रिज वा लुब्रिकेट बनाउन प्रयोग गरिन्छ</a:t>
            </a:r>
            <a:r>
              <a:rPr lang="ne-NP" sz="28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ne-NP" sz="900" b="1" dirty="0">
              <a:solidFill>
                <a:schemeClr val="bg2">
                  <a:lumMod val="40000"/>
                  <a:lumOff val="6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ne-NP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ग्राफाईटको प्रत्येक कार्बन परमाणुमा एक एक ईलेक्ट्रोन स्वतन्त्र हुन्छ, यसमा </a:t>
            </a:r>
            <a:r>
              <a:rPr lang="ne-NP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विद्युत सजिलै </a:t>
            </a:r>
            <a:r>
              <a:rPr lang="ne-NP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बग्छ अर्थात यो विद्युतको सुचालक हुन्छ </a:t>
            </a:r>
            <a:r>
              <a:rPr lang="ne-NP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 यसलाई ईलेक्ट्रोडको रूपमा प्रयोग गरिन्छ</a:t>
            </a:r>
            <a:r>
              <a:rPr lang="ne-NP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ne-NP" sz="900" b="1" dirty="0">
              <a:solidFill>
                <a:schemeClr val="accent1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ne-NP" sz="2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प्राप्ती उदाहरण: सिसाकलमको लिड ( ग्राफाईट र विशेष प्रकारको माटो मिसाएर बनाईन्छ</a:t>
            </a:r>
            <a:r>
              <a:rPr lang="ne-NP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 ब्याट्रीमा ग्राफाइटको रड राखिन्छ।</a:t>
            </a:r>
            <a:endParaRPr lang="en-US" sz="2800" b="1" dirty="0">
              <a:solidFill>
                <a:schemeClr val="accent3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B501EDD-0925-5B4D-BFE6-57CB3ED5C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2" y="918177"/>
            <a:ext cx="2532301" cy="25521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3FE1E72-FFDD-0F4F-AE87-BF2F613A997C}"/>
              </a:ext>
            </a:extLst>
          </p:cNvPr>
          <p:cNvSpPr txBox="1"/>
          <p:nvPr/>
        </p:nvSpPr>
        <p:spPr>
          <a:xfrm flipH="1">
            <a:off x="425854" y="3414939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ग्राफाईटको</a:t>
            </a:r>
            <a:r>
              <a:rPr lang="en-GB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0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अणु</a:t>
            </a:r>
            <a:endParaRPr lang="en-US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E206A76-8A85-324A-922B-6F04B647C5AC}"/>
              </a:ext>
            </a:extLst>
          </p:cNvPr>
          <p:cNvSpPr txBox="1"/>
          <p:nvPr/>
        </p:nvSpPr>
        <p:spPr>
          <a:xfrm>
            <a:off x="489934" y="6356766"/>
            <a:ext cx="2196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e-NP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सिसाकलमको चित्र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="" xmlns:a16="http://schemas.microsoft.com/office/drawing/2014/main" id="{5C7F657C-3DBE-BE42-AB98-E01FF8870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2" y="3857894"/>
            <a:ext cx="2532301" cy="249887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836500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43699" y="5441082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50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E333E9D-F5CE-F646-8D4B-2A0F305E8902}"/>
              </a:ext>
            </a:extLst>
          </p:cNvPr>
          <p:cNvSpPr txBox="1"/>
          <p:nvPr/>
        </p:nvSpPr>
        <p:spPr>
          <a:xfrm>
            <a:off x="654533" y="257628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e-NP" sz="44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</a:t>
            </a:r>
            <a:endParaRPr lang="en-US" sz="4400" b="1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E5FD62B-EE08-4B4E-9D4B-2123CF816760}"/>
              </a:ext>
            </a:extLst>
          </p:cNvPr>
          <p:cNvSpPr txBox="1"/>
          <p:nvPr/>
        </p:nvSpPr>
        <p:spPr>
          <a:xfrm>
            <a:off x="762312" y="6316708"/>
            <a:ext cx="2210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e-NP" sz="20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हिराको गहना</a:t>
            </a:r>
            <a:endParaRPr lang="en-US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5B151D2-B2BE-A443-BA02-E6519B17E8F2}"/>
              </a:ext>
            </a:extLst>
          </p:cNvPr>
          <p:cNvSpPr txBox="1"/>
          <p:nvPr/>
        </p:nvSpPr>
        <p:spPr>
          <a:xfrm flipH="1">
            <a:off x="706892" y="3402597"/>
            <a:ext cx="1424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हिराको</a:t>
            </a:r>
            <a:r>
              <a:rPr lang="en-GB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0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अणु</a:t>
            </a:r>
            <a:endParaRPr lang="en-US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6729F51B-077B-144E-B4C8-EDB4A921E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98" y="986569"/>
            <a:ext cx="2423870" cy="23844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6E43BF1-F63D-3D43-82C4-68DEDD8B2CA0}"/>
              </a:ext>
            </a:extLst>
          </p:cNvPr>
          <p:cNvSpPr txBox="1"/>
          <p:nvPr/>
        </p:nvSpPr>
        <p:spPr>
          <a:xfrm>
            <a:off x="3078402" y="287775"/>
            <a:ext cx="891963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ne-NP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हिरामा प्रत्येक कार्बन परमाणुहरू अन्य चार ओटा परमाणुहरूसङ्ग कोभ्यालेन्ट बण्ड बनाएर रहन्छन</a:t>
            </a:r>
            <a:r>
              <a:rPr lang="ne-NP" sz="3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en-US" sz="3200" b="1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ne-NP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हिराको </a:t>
            </a:r>
            <a:r>
              <a:rPr lang="ne-NP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 परमाणुमा </a:t>
            </a:r>
            <a:r>
              <a:rPr lang="ne-NP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स्वतन्त्र ईलेक्ट्रोन  हुदैन, </a:t>
            </a:r>
            <a:r>
              <a:rPr lang="ne-NP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यसमा </a:t>
            </a:r>
            <a:r>
              <a:rPr lang="ne-NP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विद्युत बग्दैन </a:t>
            </a:r>
            <a:r>
              <a:rPr lang="ne-NP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अर्थात यो विद्युतको </a:t>
            </a:r>
            <a:r>
              <a:rPr lang="ne-NP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कुचालक हुन्छ ।</a:t>
            </a:r>
            <a:endParaRPr lang="ne-NP" sz="3200" b="1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ne-NP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त्यसैले </a:t>
            </a:r>
            <a:r>
              <a:rPr lang="ne-NP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यो कडा हुन्छ, सिसा र मार्बल काट्न प्रयोग गरिन्छ</a:t>
            </a:r>
            <a:r>
              <a:rPr lang="ne-NP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ne-NP" sz="32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ne-NP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यो चम्कने प्रकृतिको हुन्छ तर </a:t>
            </a:r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X-ray मा </a:t>
            </a:r>
            <a:r>
              <a:rPr lang="ne-NP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पारदर्शी हुन्छ</a:t>
            </a:r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ne-NP" sz="32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ne-NP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यो बहुमुल्य पत्थरको रूपमा गहनामा प्रयोग गरिन्छ।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910845C-7361-B746-AF28-CE4B17AC1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07" y="3909237"/>
            <a:ext cx="3108490" cy="238018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3" name="Picture 4">
            <a:extLst>
              <a:ext uri="{FF2B5EF4-FFF2-40B4-BE49-F238E27FC236}">
                <a16:creationId xmlns="" xmlns:a16="http://schemas.microsoft.com/office/drawing/2014/main" id="{31690394-B0D8-574A-AD09-21E221879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1996" y="4508844"/>
            <a:ext cx="6608729" cy="221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20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4B5797C-9C1D-6E45-8F39-5AA9099F88DB}"/>
              </a:ext>
            </a:extLst>
          </p:cNvPr>
          <p:cNvSpPr txBox="1"/>
          <p:nvPr/>
        </p:nvSpPr>
        <p:spPr>
          <a:xfrm>
            <a:off x="3269224" y="136946"/>
            <a:ext cx="4619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6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कार्बनका</a:t>
            </a:r>
            <a:r>
              <a:rPr lang="en-GB" sz="36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भौतिक</a:t>
            </a:r>
            <a:r>
              <a:rPr lang="en-GB" sz="36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गुणहरू</a:t>
            </a:r>
            <a:endParaRPr lang="en-US" sz="36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8FEF61C-C385-F74C-BB45-EF6A7654D2D0}"/>
              </a:ext>
            </a:extLst>
          </p:cNvPr>
          <p:cNvSpPr txBox="1"/>
          <p:nvPr/>
        </p:nvSpPr>
        <p:spPr>
          <a:xfrm>
            <a:off x="578553" y="832461"/>
            <a:ext cx="111539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कार्बनका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विभिन्न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एलोट्र</a:t>
            </a:r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ो</a:t>
            </a:r>
            <a:r>
              <a:rPr lang="en-GB" sz="32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प्सहरू</a:t>
            </a:r>
            <a:r>
              <a:rPr lang="en-GB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अनुसार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यिनीहरूको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भौतिक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गुणहरू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पनि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फरकफरक</a:t>
            </a:r>
            <a:r>
              <a:rPr lang="en-GB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हुन्छन्</a:t>
            </a:r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तर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सामान्य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र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सबैका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साझा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गुणहरू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यस</a:t>
            </a:r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प्रकार</a:t>
            </a:r>
            <a:r>
              <a:rPr lang="en-GB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छन्</a:t>
            </a:r>
            <a:r>
              <a:rPr lang="en-GB" sz="32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en-US" sz="32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17978EE-4CF4-9944-B144-9B29A782304E}"/>
              </a:ext>
            </a:extLst>
          </p:cNvPr>
          <p:cNvSpPr txBox="1"/>
          <p:nvPr/>
        </p:nvSpPr>
        <p:spPr>
          <a:xfrm>
            <a:off x="578552" y="2158797"/>
            <a:ext cx="1115390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ठोस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अबश्थामा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पाईने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 </a:t>
            </a:r>
            <a:endParaRPr lang="ne-NP" sz="32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sz="32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</a:t>
            </a:r>
            <a:r>
              <a:rPr lang="en-GB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ग्राफाईटको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मणिभ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तर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चारकोईला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धुलो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अबश्थामा</a:t>
            </a:r>
            <a:r>
              <a:rPr lang="en-GB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पाईन्छ</a:t>
            </a:r>
            <a:r>
              <a:rPr lang="en-GB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ne-NP" sz="32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GB" b="1" dirty="0">
              <a:solidFill>
                <a:schemeClr val="accent2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sz="32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पानीमा</a:t>
            </a:r>
            <a:r>
              <a:rPr lang="en-GB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अघुलनशिल</a:t>
            </a:r>
            <a:r>
              <a:rPr lang="ne-NP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GB" sz="12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sz="3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उच्च</a:t>
            </a:r>
            <a:r>
              <a:rPr lang="en-GB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तापक्रममा</a:t>
            </a:r>
            <a:r>
              <a:rPr lang="en-GB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तताउदा</a:t>
            </a:r>
            <a:r>
              <a:rPr lang="en-GB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नपग्लिकन</a:t>
            </a:r>
            <a:r>
              <a:rPr lang="en-GB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सिधै</a:t>
            </a:r>
            <a:r>
              <a:rPr lang="en-GB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वाफ</a:t>
            </a:r>
            <a:r>
              <a:rPr lang="en-GB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बन्ने</a:t>
            </a:r>
            <a:r>
              <a:rPr lang="ne-NP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GB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कालो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रङको</a:t>
            </a:r>
            <a:r>
              <a:rPr lang="ne-NP" sz="32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 </a:t>
            </a: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टलक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नहुने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तर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टल्कने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रङ्गहिन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हुन्छ</a:t>
            </a:r>
            <a:r>
              <a:rPr lang="ne-NP" sz="32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GB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sz="32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ताप</a:t>
            </a:r>
            <a:r>
              <a:rPr lang="en-GB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</a:t>
            </a:r>
            <a:r>
              <a:rPr lang="ne-NP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विद्युतको</a:t>
            </a:r>
            <a:r>
              <a:rPr lang="en-GB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अर्धचालक</a:t>
            </a:r>
            <a:r>
              <a:rPr lang="ne-NP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en-GB" sz="32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प्राय</a:t>
            </a:r>
            <a:r>
              <a:rPr lang="en-GB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कुचालक</a:t>
            </a:r>
            <a:r>
              <a:rPr lang="en-GB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</a:t>
            </a:r>
            <a:r>
              <a:rPr lang="en-GB" sz="32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तर</a:t>
            </a:r>
            <a:r>
              <a:rPr lang="en-GB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ग्राफाईट</a:t>
            </a:r>
            <a:r>
              <a:rPr lang="en-GB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सुचालक</a:t>
            </a:r>
            <a:r>
              <a:rPr lang="en-GB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हुन्छ</a:t>
            </a:r>
            <a:r>
              <a:rPr lang="en-GB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en-GB" sz="3200" b="1" dirty="0">
              <a:solidFill>
                <a:schemeClr val="accent6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18</a:t>
            </a:fld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869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ACF8C41-1632-EF43-AB12-92E00081634C}"/>
              </a:ext>
            </a:extLst>
          </p:cNvPr>
          <p:cNvSpPr txBox="1"/>
          <p:nvPr/>
        </p:nvSpPr>
        <p:spPr>
          <a:xfrm>
            <a:off x="803563" y="1448600"/>
            <a:ext cx="116332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e-NP" sz="36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१</a:t>
            </a:r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GB" sz="3600" b="1" dirty="0" err="1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</a:t>
            </a:r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हावा</a:t>
            </a:r>
            <a:r>
              <a:rPr lang="en-GB" sz="3600" b="1" dirty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</a:t>
            </a:r>
            <a:r>
              <a:rPr lang="en-GB" sz="3600" b="1" dirty="0" err="1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प्रयाप्त</a:t>
            </a:r>
            <a:r>
              <a:rPr lang="en-GB" sz="3600" b="1" dirty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मात्रामा</a:t>
            </a:r>
            <a:r>
              <a:rPr lang="en-GB" sz="3600" b="1" dirty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अक्सिजन</a:t>
            </a:r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स</a:t>
            </a:r>
            <a:r>
              <a:rPr lang="ne-NP" sz="3600" b="1" dirty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ं</a:t>
            </a:r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 </a:t>
            </a:r>
            <a:r>
              <a:rPr lang="ne-NP" sz="3600" b="1" dirty="0" err="1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</a:t>
            </a:r>
            <a:r>
              <a:rPr lang="en-GB" sz="3600" b="1" dirty="0" err="1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लेर</a:t>
            </a:r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कार्वनडाईअक्साईड</a:t>
            </a:r>
            <a:r>
              <a:rPr lang="en-GB" sz="3600" b="1" dirty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GB" sz="3600" b="1" dirty="0" err="1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बनाउदछ</a:t>
            </a:r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en-GB" sz="1600" b="1" dirty="0" smtClean="0">
              <a:solidFill>
                <a:schemeClr val="accent4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C+O</a:t>
            </a:r>
            <a:r>
              <a:rPr lang="en-GB" sz="3600" b="1" baseline="-25000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</a:t>
            </a:r>
            <a:r>
              <a:rPr lang="en-GB" sz="3600" b="1" dirty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</a:t>
            </a:r>
            <a:r>
              <a:rPr lang="en-GB" sz="3600" b="1" baseline="-25000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GB" sz="3600" dirty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 </a:t>
            </a:r>
            <a:r>
              <a:rPr lang="en-GB" sz="3600" b="1" dirty="0" err="1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ताप</a:t>
            </a:r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 </a:t>
            </a:r>
            <a:r>
              <a:rPr lang="en-GB" sz="3600" b="1" dirty="0" err="1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प्रकाश</a:t>
            </a:r>
            <a:r>
              <a:rPr lang="en-GB" sz="3600" b="1" dirty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शक्ति</a:t>
            </a:r>
            <a:endParaRPr lang="en-US" sz="3600" b="1" dirty="0">
              <a:solidFill>
                <a:schemeClr val="accent4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C948974-0CEC-D049-BCAF-CAE8F791D8C2}"/>
              </a:ext>
            </a:extLst>
          </p:cNvPr>
          <p:cNvSpPr txBox="1"/>
          <p:nvPr/>
        </p:nvSpPr>
        <p:spPr>
          <a:xfrm>
            <a:off x="360218" y="3902221"/>
            <a:ext cx="1185489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२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कार्वनलाई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कम</a:t>
            </a:r>
            <a:r>
              <a:rPr lang="ne-NP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मात्राको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अक्सिजनस</a:t>
            </a:r>
            <a:r>
              <a:rPr lang="ne-NP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ंग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बाल्दा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कार्बनमनोअक्साईड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बन्दछ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en-GB" sz="1400" b="1" dirty="0">
              <a:solidFill>
                <a:schemeClr val="accent5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2C+O</a:t>
            </a:r>
            <a:r>
              <a:rPr lang="en-GB" sz="3600" b="1" baseline="-25000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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2CO + 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ताप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प्रकास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शक्ति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1566B04-1F3E-C647-B6B0-E716E0E633D4}"/>
              </a:ext>
            </a:extLst>
          </p:cNvPr>
          <p:cNvSpPr txBox="1"/>
          <p:nvPr/>
        </p:nvSpPr>
        <p:spPr>
          <a:xfrm>
            <a:off x="2763042" y="352284"/>
            <a:ext cx="7247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40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कार्बनका</a:t>
            </a:r>
            <a:r>
              <a:rPr lang="en-GB" sz="40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0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रासायनिक</a:t>
            </a:r>
            <a:r>
              <a:rPr lang="en-GB" sz="40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0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गुणहरू</a:t>
            </a:r>
            <a:endParaRPr lang="en-US" sz="40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34713" y="6355842"/>
            <a:ext cx="1667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66060" y="5870575"/>
            <a:ext cx="653429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19</a:t>
            </a:fld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738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1566B04-1F3E-C647-B6B0-E716E0E633D4}"/>
              </a:ext>
            </a:extLst>
          </p:cNvPr>
          <p:cNvSpPr txBox="1"/>
          <p:nvPr/>
        </p:nvSpPr>
        <p:spPr>
          <a:xfrm>
            <a:off x="2990085" y="190242"/>
            <a:ext cx="7027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40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कार्बनका</a:t>
            </a:r>
            <a:r>
              <a:rPr lang="en-GB" sz="40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0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रासायनिक</a:t>
            </a:r>
            <a:r>
              <a:rPr lang="en-GB" sz="40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000" b="1" u="sng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गुणहरू</a:t>
            </a:r>
            <a:r>
              <a:rPr lang="en-GB" sz="40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8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[</a:t>
            </a:r>
            <a:r>
              <a:rPr lang="en-GB" sz="2800" b="1" u="sng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contd</a:t>
            </a:r>
            <a:r>
              <a:rPr lang="en-GB" sz="28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:]</a:t>
            </a:r>
            <a:endParaRPr lang="en-US" sz="28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D687ED1-0500-5440-BF20-8C81BEFDE7A0}"/>
              </a:ext>
            </a:extLst>
          </p:cNvPr>
          <p:cNvSpPr txBox="1"/>
          <p:nvPr/>
        </p:nvSpPr>
        <p:spPr>
          <a:xfrm>
            <a:off x="451627" y="3556860"/>
            <a:ext cx="1123435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ne-NP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४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कार्वनलाई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कम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सक्रिय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धातुको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अक्साईडस</a:t>
            </a:r>
            <a:r>
              <a:rPr lang="ne-NP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ंग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धेरै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तापक्रममा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तताउदा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धातु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छुट्</a:t>
            </a:r>
            <a:r>
              <a:rPr lang="ne-NP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टि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न्छ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यसलाई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रिड्युसिङ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भनिन्छ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ne-NP" sz="3600" b="1" dirty="0" smtClean="0">
              <a:solidFill>
                <a:schemeClr val="accent5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धातुहरूको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धाऊबाट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शुद्</a:t>
            </a:r>
            <a:r>
              <a:rPr lang="ne-NP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रूपमा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धातु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निकाल्न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यो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प्रक्रिया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गरिन्छ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algn="ctr"/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 + 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ZnO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+ heat  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Zn + CO</a:t>
            </a:r>
            <a:endParaRPr lang="en-GB" sz="3600" b="1" baseline="-25000" dirty="0" smtClean="0">
              <a:solidFill>
                <a:schemeClr val="accent5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 + 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PbO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+ heat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 </a:t>
            </a:r>
            <a:r>
              <a:rPr lang="en-GB" sz="3600" b="1" dirty="0" err="1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Pb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+ CO</a:t>
            </a:r>
            <a:endParaRPr lang="en-GB" sz="3600" b="1" dirty="0">
              <a:solidFill>
                <a:schemeClr val="accent5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20</a:t>
            </a:fld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C948974-0CEC-D049-BCAF-CAE8F791D8C2}"/>
              </a:ext>
            </a:extLst>
          </p:cNvPr>
          <p:cNvSpPr txBox="1"/>
          <p:nvPr/>
        </p:nvSpPr>
        <p:spPr>
          <a:xfrm>
            <a:off x="451627" y="1123841"/>
            <a:ext cx="116156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३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GB" sz="3600" b="1" dirty="0" err="1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कार्वनल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े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सक्रिय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धातु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ंग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प्रतिक्रिया गरी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धातुको </a:t>
            </a:r>
            <a:r>
              <a:rPr lang="en-GB" sz="3600" b="1" dirty="0" err="1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ा</a:t>
            </a:r>
            <a:r>
              <a:rPr lang="en-GB" sz="3600" b="1" dirty="0" err="1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ईड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बन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ाउँछ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en-GB" sz="1400" b="1" dirty="0">
              <a:solidFill>
                <a:srgbClr val="00B0F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</a:t>
            </a:r>
            <a:r>
              <a:rPr lang="en-US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ताप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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</a:t>
            </a:r>
            <a:r>
              <a:rPr lang="en-GB" sz="3600" b="1" baseline="-25000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r>
              <a:rPr lang="en-GB" sz="3600" b="1" baseline="-25000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en-US" sz="36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(</a:t>
            </a:r>
            <a:r>
              <a:rPr lang="ne-NP" sz="36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एल्मुनियम </a:t>
            </a:r>
            <a:r>
              <a:rPr lang="ne-NP" sz="36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कार्बाइड</a:t>
            </a:r>
            <a:r>
              <a:rPr lang="en-US" sz="36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)</a:t>
            </a:r>
            <a:r>
              <a:rPr lang="en-GB" sz="36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ne-NP" sz="3600" b="1" baseline="-25000" dirty="0" smtClean="0">
              <a:solidFill>
                <a:srgbClr val="00B0F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Fe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</a:t>
            </a:r>
            <a:r>
              <a:rPr lang="ne-NP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</a:t>
            </a:r>
            <a:r>
              <a:rPr lang="en-US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r>
              <a:rPr lang="ne-NP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</a:t>
            </a:r>
            <a:r>
              <a:rPr lang="ne-NP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ताप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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Fe</a:t>
            </a:r>
            <a:r>
              <a:rPr lang="en-GB" sz="3600" b="1" baseline="-25000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r>
              <a:rPr lang="en-US" sz="36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</a:t>
            </a:r>
            <a:r>
              <a:rPr lang="en-US" sz="36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(</a:t>
            </a:r>
            <a:r>
              <a:rPr lang="ne-NP" sz="36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आइरन </a:t>
            </a:r>
            <a:r>
              <a:rPr lang="ne-NP" sz="36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कार्बाइड</a:t>
            </a:r>
            <a:r>
              <a:rPr lang="en-US" sz="36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)</a:t>
            </a:r>
            <a:r>
              <a:rPr lang="en-GB" sz="36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US" sz="3600" b="1" dirty="0">
              <a:solidFill>
                <a:srgbClr val="00B0F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</a:t>
            </a:r>
            <a:r>
              <a:rPr lang="ne-NP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2C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</a:t>
            </a:r>
            <a:r>
              <a:rPr lang="ne-NP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ताप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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CaC</a:t>
            </a:r>
            <a:r>
              <a:rPr lang="en-GB" sz="3600" b="1" baseline="-25000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6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</a:t>
            </a:r>
            <a:r>
              <a:rPr lang="en-US" sz="36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(</a:t>
            </a:r>
            <a:r>
              <a:rPr lang="ne-NP" sz="36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क्याल्सियम </a:t>
            </a:r>
            <a:r>
              <a:rPr lang="ne-NP" sz="36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कार्बाइड</a:t>
            </a:r>
            <a:r>
              <a:rPr lang="en-US" sz="36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)</a:t>
            </a:r>
            <a:r>
              <a:rPr lang="en-GB" sz="36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US" sz="3600" b="1" dirty="0">
              <a:solidFill>
                <a:srgbClr val="00B0F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264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1566B04-1F3E-C647-B6B0-E716E0E633D4}"/>
              </a:ext>
            </a:extLst>
          </p:cNvPr>
          <p:cNvSpPr txBox="1"/>
          <p:nvPr/>
        </p:nvSpPr>
        <p:spPr>
          <a:xfrm>
            <a:off x="2893103" y="204096"/>
            <a:ext cx="7027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40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कार्बनका</a:t>
            </a:r>
            <a:r>
              <a:rPr lang="en-GB" sz="40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000" b="1" u="sng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रासायनिक</a:t>
            </a:r>
            <a:r>
              <a:rPr lang="en-GB" sz="40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000" b="1" u="sng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गुणहरू</a:t>
            </a:r>
            <a:r>
              <a:rPr lang="en-GB" sz="40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28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[</a:t>
            </a:r>
            <a:r>
              <a:rPr lang="en-GB" sz="2800" b="1" u="sng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contd</a:t>
            </a:r>
            <a:r>
              <a:rPr lang="en-GB" sz="28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:]</a:t>
            </a:r>
            <a:endParaRPr lang="en-US" sz="28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265D0AD-5EEB-2444-9DC3-B9306A007E29}"/>
              </a:ext>
            </a:extLst>
          </p:cNvPr>
          <p:cNvSpPr txBox="1"/>
          <p:nvPr/>
        </p:nvSpPr>
        <p:spPr>
          <a:xfrm>
            <a:off x="478885" y="3746292"/>
            <a:ext cx="111035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e-NP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६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GB" sz="3600" b="1" dirty="0" err="1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कार्बनलाई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उच्च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तापक्रम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1000°C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को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पानीको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बाफस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ंग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प्रतिक्रिया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गराउदा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मनोअक्साईड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र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हाईड्रोजन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ग्यास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बन्दछ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algn="just"/>
            <a:r>
              <a:rPr lang="en-GB" sz="3600" b="1" dirty="0" err="1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मनोअक्साईड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र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हाईड्रोजन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ग्यासको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मिश्रणलाई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water gas </a:t>
            </a:r>
            <a:r>
              <a:rPr lang="en-GB" sz="3600" b="1" dirty="0" err="1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भनिन्छ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                        </a:t>
            </a:r>
            <a:endParaRPr lang="ne-NP" sz="3600" b="1" dirty="0" smtClean="0">
              <a:solidFill>
                <a:srgbClr val="00B0F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 + H</a:t>
            </a:r>
            <a:r>
              <a:rPr lang="en-GB" sz="3600" b="1" baseline="-25000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</a:t>
            </a:r>
            <a:r>
              <a:rPr lang="en-GB" sz="3600" b="1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 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 + H</a:t>
            </a:r>
            <a:r>
              <a:rPr lang="ne-NP" sz="3600" b="1" baseline="-25000" dirty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ne-NP" sz="3600" b="1" baseline="-25000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[</a:t>
            </a:r>
            <a:r>
              <a:rPr lang="ne-NP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Water gas]</a:t>
            </a:r>
            <a:endParaRPr lang="en-US" sz="3600" b="1" dirty="0">
              <a:solidFill>
                <a:srgbClr val="00B0F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265D0AD-5EEB-2444-9DC3-B9306A007E29}"/>
              </a:ext>
            </a:extLst>
          </p:cNvPr>
          <p:cNvSpPr txBox="1"/>
          <p:nvPr/>
        </p:nvSpPr>
        <p:spPr>
          <a:xfrm>
            <a:off x="478886" y="1067697"/>
            <a:ext cx="111035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e-NP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५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en-GB" sz="36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कार्बनल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े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केही धातु वा अधातुका अक्साईडसंग प्रतिक्रिया गरी कार्बाइड </a:t>
            </a:r>
            <a:r>
              <a:rPr lang="en-GB" sz="36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बन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ाउँ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छ।</a:t>
            </a:r>
          </a:p>
          <a:p>
            <a:pPr algn="ctr"/>
            <a:r>
              <a:rPr lang="en-US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SiO2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+ 3C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 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ताप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 </a:t>
            </a:r>
            <a:r>
              <a:rPr lang="en-US" sz="36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SiC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(</a:t>
            </a:r>
            <a:r>
              <a:rPr lang="ne-NP" sz="32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सिलिकन कार्बाइड</a:t>
            </a:r>
            <a:r>
              <a:rPr lang="en-US" sz="32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)</a:t>
            </a:r>
            <a:r>
              <a:rPr lang="en-GB" sz="32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+ 2CO</a:t>
            </a:r>
            <a:endParaRPr lang="en-US" sz="3600" b="1" baseline="-25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en-US" sz="36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CaO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+ 3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 </a:t>
            </a:r>
            <a:r>
              <a:rPr lang="ne-NP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ताप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 </a:t>
            </a:r>
            <a:r>
              <a:rPr lang="en-US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CaC</a:t>
            </a:r>
            <a:r>
              <a:rPr lang="en-US" sz="3600" b="1" baseline="-25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2</a:t>
            </a:r>
            <a:r>
              <a:rPr lang="ne-NP" sz="3600" b="1" baseline="-25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(</a:t>
            </a:r>
            <a:r>
              <a:rPr lang="ne-NP" sz="32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क्याल्सियम </a:t>
            </a:r>
            <a:r>
              <a:rPr lang="ne-NP" sz="32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कार्बाइड</a:t>
            </a:r>
            <a:r>
              <a:rPr lang="en-US" sz="3200" b="1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)</a:t>
            </a:r>
            <a:r>
              <a:rPr lang="en-GB" sz="32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 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</a:t>
            </a:r>
            <a:r>
              <a:rPr lang="ne-NP" sz="3600" b="1" baseline="-25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US" sz="3600" b="1" dirty="0">
              <a:solidFill>
                <a:srgbClr val="00B0F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074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D50BFB-238E-904C-B0DC-26817A0C8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18" y="-25851"/>
            <a:ext cx="11645256" cy="870981"/>
          </a:xfrm>
        </p:spPr>
        <p:txBody>
          <a:bodyPr>
            <a:noAutofit/>
          </a:bodyPr>
          <a:lstStyle/>
          <a:p>
            <a:pPr algn="ctr"/>
            <a:r>
              <a:rPr lang="ne-NP" sz="40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प्राङ्गारिक वा </a:t>
            </a:r>
            <a:r>
              <a:rPr lang="en-GB" sz="4000" b="1" u="sng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कार्बोनिक</a:t>
            </a:r>
            <a:r>
              <a:rPr lang="en-GB" sz="40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000" b="1" u="sng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यौगिक</a:t>
            </a:r>
            <a:r>
              <a:rPr lang="ne-NP" sz="40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(Organic </a:t>
            </a:r>
            <a:r>
              <a:rPr lang="en-GB" sz="32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Compound</a:t>
            </a:r>
            <a:r>
              <a:rPr lang="en-GB" sz="32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  <a:endParaRPr lang="en-US" sz="48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1B9BC54-88BA-6A48-83CF-3E502484D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119" y="1391545"/>
            <a:ext cx="11755720" cy="4875767"/>
          </a:xfrm>
        </p:spPr>
        <p:txBody>
          <a:bodyPr>
            <a:noAutofit/>
          </a:bodyPr>
          <a:lstStyle/>
          <a:p>
            <a:pPr algn="just"/>
            <a:r>
              <a:rPr lang="en-GB" sz="4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जीवजन्तु</a:t>
            </a:r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तथा</a:t>
            </a:r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वनस्पतीबाट</a:t>
            </a:r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प्राप्त</a:t>
            </a:r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हुने</a:t>
            </a:r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तथा</a:t>
            </a:r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बन्ने</a:t>
            </a:r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सम्पुर्ण</a:t>
            </a:r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यौगिकहरू</a:t>
            </a:r>
            <a:r>
              <a:rPr lang="en-GB" sz="4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।</a:t>
            </a:r>
            <a:endParaRPr lang="en-GB" sz="4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जसमा</a:t>
            </a:r>
            <a:r>
              <a:rPr lang="en-GB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मुख्य</a:t>
            </a:r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तत्वको</a:t>
            </a:r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रूपमा</a:t>
            </a:r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कार्बन</a:t>
            </a:r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र </a:t>
            </a:r>
            <a:r>
              <a:rPr lang="en-GB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हाईड्रोजन</a:t>
            </a:r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हुन्छन</a:t>
            </a:r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त्यसैले</a:t>
            </a:r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यिनीहरूलाई</a:t>
            </a:r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हाईड्रोकार्बन</a:t>
            </a:r>
            <a:r>
              <a:rPr lang="ne-NP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युक्त यौगिकहरू</a:t>
            </a:r>
            <a:r>
              <a:rPr lang="en-GB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पनि</a:t>
            </a:r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भनिन्छ</a:t>
            </a:r>
            <a:r>
              <a:rPr lang="ne-NP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न्</a:t>
            </a:r>
            <a:r>
              <a:rPr lang="en-GB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algn="just"/>
            <a:r>
              <a:rPr lang="en-GB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हाइड्रोकार्बनका</a:t>
            </a:r>
            <a:r>
              <a:rPr lang="en-GB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अन्य</a:t>
            </a:r>
            <a:r>
              <a:rPr lang="en-GB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यौगिकहरूमा</a:t>
            </a:r>
            <a:r>
              <a:rPr lang="en-GB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कार्बन</a:t>
            </a:r>
            <a:r>
              <a:rPr lang="en-GB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र </a:t>
            </a:r>
            <a:r>
              <a:rPr lang="en-GB" sz="4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हाइड्रोजनसँगै</a:t>
            </a:r>
            <a:r>
              <a:rPr lang="en-GB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अन्य</a:t>
            </a:r>
            <a:r>
              <a:rPr lang="en-GB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तत्वहरू</a:t>
            </a:r>
            <a:r>
              <a:rPr lang="en-GB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नाईट्रोजन</a:t>
            </a:r>
            <a:r>
              <a:rPr lang="en-GB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4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सल्फर</a:t>
            </a:r>
            <a:r>
              <a:rPr lang="en-GB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र </a:t>
            </a:r>
            <a:r>
              <a:rPr lang="en-GB" sz="4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अक्सिजन</a:t>
            </a:r>
            <a:r>
              <a:rPr lang="en-GB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तत्वहरू</a:t>
            </a:r>
            <a:r>
              <a:rPr lang="en-GB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हुन्छन्</a:t>
            </a:r>
            <a:r>
              <a:rPr lang="en-GB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।</a:t>
            </a:r>
            <a:endParaRPr lang="en-GB" sz="40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sz="4000" b="1" dirty="0" err="1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यिनीहरू</a:t>
            </a:r>
            <a:r>
              <a:rPr lang="en-GB" sz="40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बल्ने</a:t>
            </a:r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प्रकृतीका</a:t>
            </a:r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हुन्छन्</a:t>
            </a:r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वा</a:t>
            </a:r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डढाउदा</a:t>
            </a:r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कालो</a:t>
            </a:r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भई</a:t>
            </a:r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डढ्छन्</a:t>
            </a:r>
            <a:r>
              <a:rPr lang="ne-NP" sz="40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GB" sz="4000" b="1" dirty="0" err="1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दाउरा</a:t>
            </a:r>
            <a:r>
              <a:rPr lang="ne-NP" sz="40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GB" sz="40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गोबरमा</a:t>
            </a:r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पनि</a:t>
            </a:r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कार्बोनिक</a:t>
            </a:r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यौगिकहरू</a:t>
            </a:r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हुन्छन</a:t>
            </a:r>
            <a:r>
              <a:rPr lang="en-GB" sz="40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।</a:t>
            </a:r>
            <a:endParaRPr lang="ne-NP" sz="4000" b="1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sz="40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जस्तै</a:t>
            </a:r>
            <a:r>
              <a:rPr lang="en-GB" sz="40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ne-NP" sz="40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घिऊ, </a:t>
            </a:r>
            <a:r>
              <a:rPr lang="en-GB" sz="40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मिथेन</a:t>
            </a:r>
            <a:r>
              <a:rPr lang="en-GB" sz="40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40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ईथेन</a:t>
            </a:r>
            <a:r>
              <a:rPr lang="en-GB" sz="40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आदी</a:t>
            </a:r>
            <a:r>
              <a:rPr lang="en-GB" sz="40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ग्यासहरू</a:t>
            </a:r>
            <a:r>
              <a:rPr lang="en-GB" sz="40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40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अल्कोहल</a:t>
            </a:r>
            <a:r>
              <a:rPr lang="en-GB" sz="40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40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डिजेल</a:t>
            </a:r>
            <a:r>
              <a:rPr lang="en-GB" sz="40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40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प्रेटोल</a:t>
            </a:r>
            <a:r>
              <a:rPr lang="en-GB" sz="40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40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ग्लिसिरोल</a:t>
            </a:r>
            <a:r>
              <a:rPr lang="en-GB" sz="40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आदी</a:t>
            </a:r>
            <a:r>
              <a:rPr lang="en-GB" sz="40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GB" sz="4000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624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AFEAE2-E0CD-054E-B7B2-60D5497AB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946" y="-40811"/>
            <a:ext cx="9051602" cy="1228881"/>
          </a:xfrm>
        </p:spPr>
        <p:txBody>
          <a:bodyPr>
            <a:noAutofit/>
          </a:bodyPr>
          <a:lstStyle/>
          <a:p>
            <a:pPr algn="ctr"/>
            <a:r>
              <a:rPr lang="ne-NP" sz="40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अप्राङ्गारिक वा </a:t>
            </a:r>
            <a:r>
              <a:rPr lang="en-GB" sz="4000" b="1" u="sng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अकार्बोनिक</a:t>
            </a:r>
            <a:r>
              <a:rPr lang="en-GB" sz="40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4000" b="1" u="sng" dirty="0" err="1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यौगिक</a:t>
            </a:r>
            <a:r>
              <a:rPr lang="en-GB" sz="48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GB" sz="48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GB" sz="28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(Inorganic </a:t>
            </a:r>
            <a:r>
              <a:rPr lang="en-GB" sz="28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Compound)</a:t>
            </a:r>
            <a:endParaRPr lang="en-US" sz="60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57A12C-C389-1E49-8B56-C1556C7C4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89" y="1172896"/>
            <a:ext cx="11752450" cy="5552278"/>
          </a:xfrm>
        </p:spPr>
        <p:txBody>
          <a:bodyPr>
            <a:noAutofit/>
          </a:bodyPr>
          <a:lstStyle/>
          <a:p>
            <a:r>
              <a:rPr lang="ne-NP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पृथ्वीका </a:t>
            </a:r>
            <a:r>
              <a:rPr lang="en-GB" sz="4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खनिज</a:t>
            </a:r>
            <a:r>
              <a:rPr lang="en-GB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स्रोतहरूबाट</a:t>
            </a:r>
            <a:r>
              <a:rPr lang="en-GB" sz="4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प्राप्त</a:t>
            </a:r>
            <a:r>
              <a:rPr lang="en-GB" sz="4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यौगिकहरू</a:t>
            </a:r>
            <a:r>
              <a:rPr lang="en-GB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e-NP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जिवाबशेष इन्धन बाहेक</a:t>
            </a: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ne-NP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44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जस्तै</a:t>
            </a:r>
            <a:r>
              <a:rPr lang="en-GB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पानी</a:t>
            </a:r>
            <a:r>
              <a:rPr lang="en-GB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सल्फ्युरिक</a:t>
            </a:r>
            <a:r>
              <a:rPr lang="en-GB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नाईट्रिक</a:t>
            </a:r>
            <a:r>
              <a:rPr lang="en-GB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आदी</a:t>
            </a:r>
            <a:r>
              <a:rPr lang="en-GB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अम्लहरू</a:t>
            </a:r>
            <a:r>
              <a:rPr lang="en-GB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धातु</a:t>
            </a:r>
            <a:r>
              <a:rPr lang="en-GB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र </a:t>
            </a:r>
            <a:r>
              <a:rPr lang="en-GB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तिनका</a:t>
            </a:r>
            <a:r>
              <a:rPr lang="en-GB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क्षार</a:t>
            </a:r>
            <a:r>
              <a:rPr lang="en-GB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र </a:t>
            </a:r>
            <a:r>
              <a:rPr lang="en-GB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लवणहरू</a:t>
            </a:r>
            <a:r>
              <a:rPr lang="en-GB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4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हाईड्रोजन</a:t>
            </a:r>
            <a:r>
              <a:rPr lang="ne-NP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GB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अक्सिजन</a:t>
            </a:r>
            <a:r>
              <a:rPr lang="ne-NP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GB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सल्फरडाईअक्साईड</a:t>
            </a:r>
            <a:r>
              <a:rPr lang="ne-NP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र</a:t>
            </a:r>
            <a:r>
              <a:rPr lang="en-GB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एमोनिया</a:t>
            </a:r>
            <a:r>
              <a:rPr lang="en-GB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जस्ता</a:t>
            </a:r>
            <a:r>
              <a:rPr lang="en-GB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ग्या</a:t>
            </a:r>
            <a:r>
              <a:rPr lang="ne-NP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ँ</a:t>
            </a:r>
            <a:r>
              <a:rPr lang="en-GB" sz="4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सहरू</a:t>
            </a:r>
            <a:r>
              <a:rPr lang="en-GB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आदी</a:t>
            </a:r>
            <a:r>
              <a:rPr lang="en-GB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GB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नोट</a:t>
            </a:r>
            <a:r>
              <a:rPr lang="en-GB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कार्बन</a:t>
            </a:r>
            <a:r>
              <a:rPr lang="en-GB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भए</a:t>
            </a:r>
            <a:r>
              <a:rPr lang="en-GB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पनि</a:t>
            </a:r>
            <a:r>
              <a:rPr lang="en-GB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कार्बनका</a:t>
            </a:r>
            <a:r>
              <a:rPr lang="en-GB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अक्साईडहरू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</a:t>
            </a:r>
            <a:r>
              <a:rPr lang="en-US" sz="4000" b="1" baseline="-25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e-NP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वा </a:t>
            </a:r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CO)</a:t>
            </a:r>
            <a:r>
              <a:rPr lang="en-GB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धातुका</a:t>
            </a:r>
            <a:r>
              <a:rPr lang="en-GB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कार्बोनेट</a:t>
            </a:r>
            <a:r>
              <a:rPr lang="en-GB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(CaCO</a:t>
            </a:r>
            <a:r>
              <a:rPr lang="en-GB" sz="4000" b="1" baseline="-25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GB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बाईकार्बोनेट</a:t>
            </a:r>
            <a:r>
              <a:rPr lang="en-GB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(NaHCO</a:t>
            </a:r>
            <a:r>
              <a:rPr lang="en-GB" sz="4000" b="1" baseline="-25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GB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र </a:t>
            </a:r>
            <a:r>
              <a:rPr lang="en-GB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कार्बाईड</a:t>
            </a:r>
            <a:r>
              <a:rPr lang="en-GB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(Al</a:t>
            </a:r>
            <a:r>
              <a:rPr lang="en-GB" sz="4000" b="1" baseline="-25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GB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4000" b="1" baseline="-25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हरू</a:t>
            </a:r>
            <a:r>
              <a:rPr lang="en-GB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पनि</a:t>
            </a:r>
            <a:r>
              <a:rPr lang="en-GB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अकार्बोनिक</a:t>
            </a:r>
            <a:r>
              <a:rPr lang="en-GB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यौगिकहरू</a:t>
            </a:r>
            <a:r>
              <a:rPr lang="en-GB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हुन</a:t>
            </a:r>
            <a:r>
              <a:rPr lang="en-GB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434713" y="6355842"/>
            <a:ext cx="1249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RS@Nirmal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79970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60A5E06-3E4D-DD48-B3D1-DE02FDA51AFB}"/>
              </a:ext>
            </a:extLst>
          </p:cNvPr>
          <p:cNvSpPr txBox="1"/>
          <p:nvPr/>
        </p:nvSpPr>
        <p:spPr>
          <a:xfrm>
            <a:off x="709683" y="123948"/>
            <a:ext cx="10781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e-NP" sz="3200" b="1" u="sng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प्राङ्गारिक र अप्राङ्गिक यौगिक तथा पदार्थहरू बिच </a:t>
            </a:r>
            <a:r>
              <a:rPr lang="ne-NP" sz="32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भिन्नताहरू</a:t>
            </a:r>
            <a:endParaRPr lang="en-US" sz="32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="" xmlns:a16="http://schemas.microsoft.com/office/drawing/2014/main" id="{929E7797-4AF5-4E43-A595-AD5109EE9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10790"/>
              </p:ext>
            </p:extLst>
          </p:nvPr>
        </p:nvGraphicFramePr>
        <p:xfrm>
          <a:off x="313897" y="918340"/>
          <a:ext cx="11573302" cy="551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6651">
                  <a:extLst>
                    <a:ext uri="{9D8B030D-6E8A-4147-A177-3AD203B41FA5}">
                      <a16:colId xmlns="" xmlns:a16="http://schemas.microsoft.com/office/drawing/2014/main" val="613015752"/>
                    </a:ext>
                  </a:extLst>
                </a:gridCol>
                <a:gridCol w="5786651">
                  <a:extLst>
                    <a:ext uri="{9D8B030D-6E8A-4147-A177-3AD203B41FA5}">
                      <a16:colId xmlns="" xmlns:a16="http://schemas.microsoft.com/office/drawing/2014/main" val="2679461188"/>
                    </a:ext>
                  </a:extLst>
                </a:gridCol>
              </a:tblGrid>
              <a:tr h="1057843">
                <a:tc>
                  <a:txBody>
                    <a:bodyPr/>
                    <a:lstStyle/>
                    <a:p>
                      <a:pPr algn="ctr"/>
                      <a:r>
                        <a:rPr lang="ne-NP" sz="4000" b="1" u="sng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प्राङ्गारिक</a:t>
                      </a:r>
                      <a:r>
                        <a:rPr lang="en-US" sz="4000" b="1" u="sng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ne-NP" sz="4000" b="1" u="sng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यौगिक</a:t>
                      </a:r>
                      <a:endParaRPr lang="ne-NP" sz="4000" b="1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ne-NP" sz="4000" b="1" u="sng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अप्राङ्गारिक</a:t>
                      </a:r>
                      <a:r>
                        <a:rPr lang="en-US" sz="4000" b="1" u="sng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ne-NP" sz="4000" b="1" u="sng" kern="1200" dirty="0" smtClean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यौगिक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71192917"/>
                  </a:ext>
                </a:extLst>
              </a:tr>
              <a:tr h="59009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800" b="1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यिनीहरू जीव तथा बनस्पतिबाट प्राप्त हुन्छ।</a:t>
                      </a:r>
                      <a:endParaRPr lang="en-US" sz="2800" b="1" dirty="0" smtClean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800" b="1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यिनीहरू पृथ्वीमा खनिजको रूपमा पाईन्छ।</a:t>
                      </a:r>
                      <a:endParaRPr lang="en-US" sz="2800" b="1" dirty="0" smtClean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8074055"/>
                  </a:ext>
                </a:extLst>
              </a:tr>
              <a:tr h="93694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800" b="1" dirty="0" smtClean="0">
                          <a:solidFill>
                            <a:schemeClr val="accent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साझेदारी कोभ्यालेन्ट बण्ड बनाउँछन।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800" b="1" dirty="0" smtClean="0">
                          <a:solidFill>
                            <a:schemeClr val="accent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आयोनिकरण</a:t>
                      </a:r>
                      <a:r>
                        <a:rPr lang="ne-NP" sz="2800" b="1" baseline="0" dirty="0" smtClean="0">
                          <a:solidFill>
                            <a:schemeClr val="accent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हुदैनन् ।</a:t>
                      </a:r>
                      <a:endParaRPr lang="ne-NP" sz="2800" b="1" dirty="0" smtClean="0">
                        <a:solidFill>
                          <a:schemeClr val="accent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800" b="1" dirty="0" smtClean="0">
                          <a:solidFill>
                            <a:schemeClr val="accent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यिनीहरूले प्राय</a:t>
                      </a:r>
                      <a:r>
                        <a:rPr lang="en-US" sz="2800" b="1" dirty="0" smtClean="0">
                          <a:solidFill>
                            <a:schemeClr val="accent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:</a:t>
                      </a:r>
                      <a:r>
                        <a:rPr lang="ne-NP" sz="2800" b="1" dirty="0" smtClean="0">
                          <a:solidFill>
                            <a:schemeClr val="accent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ईलेक्ट्रोभ्यालेन्ट बण्ड बनाउँछन्। आयोनिकरण हुन्छन्। 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776125"/>
                  </a:ext>
                </a:extLst>
              </a:tr>
              <a:tr h="51381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800" b="1" dirty="0" smtClean="0">
                          <a:solidFill>
                            <a:srgbClr val="00B05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बल्ने प्रकृतिका हुन्छन।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800" b="1" dirty="0" smtClean="0">
                          <a:solidFill>
                            <a:srgbClr val="00B05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प्राय</a:t>
                      </a:r>
                      <a:r>
                        <a:rPr lang="en-US" sz="2800" b="1" dirty="0" smtClean="0">
                          <a:solidFill>
                            <a:srgbClr val="00B05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:</a:t>
                      </a:r>
                      <a:r>
                        <a:rPr lang="ne-NP" sz="2800" b="1" dirty="0" smtClean="0">
                          <a:solidFill>
                            <a:srgbClr val="00B05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नबल्ने प्रकृतीका हुन्छन</a:t>
                      </a:r>
                      <a:r>
                        <a:rPr lang="ne-NP" sz="2800" b="1" dirty="0">
                          <a:solidFill>
                            <a:srgbClr val="00B05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।</a:t>
                      </a:r>
                      <a:endParaRPr lang="ne-NP" sz="2800" b="1" dirty="0" smtClean="0">
                        <a:solidFill>
                          <a:srgbClr val="00B05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08683690"/>
                  </a:ext>
                </a:extLst>
              </a:tr>
              <a:tr h="936947">
                <a:tc>
                  <a:txBody>
                    <a:bodyPr/>
                    <a:lstStyle/>
                    <a:p>
                      <a:pPr algn="l"/>
                      <a:r>
                        <a:rPr lang="ne-NP" sz="2800" b="1" dirty="0">
                          <a:solidFill>
                            <a:srgbClr val="FFFF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पानीमा अघुलनशिल हुन्छन्। तर ईथर र अल्कोहलमा घुल्छन</a:t>
                      </a:r>
                      <a:r>
                        <a:rPr lang="ne-NP" sz="2800" b="1" dirty="0" smtClean="0">
                          <a:solidFill>
                            <a:srgbClr val="FFFF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।</a:t>
                      </a:r>
                      <a:endParaRPr lang="ne-NP" sz="2800" b="1" dirty="0">
                        <a:solidFill>
                          <a:srgbClr val="FFFF0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e-NP" sz="2800" b="1" dirty="0">
                          <a:solidFill>
                            <a:srgbClr val="FFFF0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पानीमा घुलनशिल हुन्छन्।</a:t>
                      </a:r>
                    </a:p>
                  </a:txBody>
                  <a:tcP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51381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800" b="1" dirty="0" smtClean="0">
                          <a:solidFill>
                            <a:srgbClr val="00206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उम्लने</a:t>
                      </a:r>
                      <a:r>
                        <a:rPr lang="ne-NP" sz="2800" b="1" baseline="0" dirty="0" smtClean="0">
                          <a:solidFill>
                            <a:srgbClr val="00206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र पग्लने तापक्रम बढी हुन्छ।</a:t>
                      </a:r>
                      <a:endParaRPr lang="en-US" sz="2800" b="1" dirty="0" smtClean="0">
                        <a:solidFill>
                          <a:srgbClr val="00206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800" b="1" dirty="0" smtClean="0">
                          <a:solidFill>
                            <a:srgbClr val="00206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उम्लने</a:t>
                      </a:r>
                      <a:r>
                        <a:rPr lang="ne-NP" sz="2800" b="1" baseline="0" dirty="0" smtClean="0">
                          <a:solidFill>
                            <a:srgbClr val="002060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र पग्लने तापक्रम कम हुन्छ।</a:t>
                      </a:r>
                      <a:endParaRPr lang="en-US" sz="2800" b="1" dirty="0" smtClean="0">
                        <a:solidFill>
                          <a:srgbClr val="002060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3694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मिथेन अल्कोहल घिऊ तेल आदी।</a:t>
                      </a:r>
                      <a:endParaRPr lang="en-US" sz="28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धातुहरू, धातुका यौगिकहरू, अम्लहरू, क्षार,</a:t>
                      </a:r>
                      <a:r>
                        <a:rPr lang="en-US" sz="280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ne-NP" sz="2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कार्बनडाईअक्साईड, पानी आदी।</a:t>
                      </a:r>
                      <a:endParaRPr lang="en-US" sz="28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24</a:t>
            </a:fld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009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A745CCD-30A4-9A40-A869-5B4DF8D4E611}"/>
              </a:ext>
            </a:extLst>
          </p:cNvPr>
          <p:cNvSpPr txBox="1"/>
          <p:nvPr/>
        </p:nvSpPr>
        <p:spPr>
          <a:xfrm>
            <a:off x="1078172" y="310167"/>
            <a:ext cx="10199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e-NP" sz="36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कार्बनका यौगिक</a:t>
            </a:r>
            <a:r>
              <a:rPr lang="en-US" sz="36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ne-NP" sz="36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प्राङ्गारिक यौगिकहरूको उपयोगिता</a:t>
            </a:r>
            <a:endParaRPr lang="en-US" sz="36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87" y="984208"/>
            <a:ext cx="11044889" cy="1509151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87" y="2659614"/>
            <a:ext cx="11044889" cy="1396428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87" y="4191427"/>
            <a:ext cx="11044889" cy="1026192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86" y="5353004"/>
            <a:ext cx="11044889" cy="10616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258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A745CCD-30A4-9A40-A869-5B4DF8D4E611}"/>
              </a:ext>
            </a:extLst>
          </p:cNvPr>
          <p:cNvSpPr txBox="1"/>
          <p:nvPr/>
        </p:nvSpPr>
        <p:spPr>
          <a:xfrm>
            <a:off x="1078172" y="310167"/>
            <a:ext cx="10199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e-NP" sz="36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कार्बनका यौगिक</a:t>
            </a:r>
            <a:r>
              <a:rPr lang="en-US" sz="36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/ </a:t>
            </a:r>
            <a:r>
              <a:rPr lang="ne-NP" sz="3600" b="1" u="sng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प्राङ्गारिक यौगिकहरूको उपयोगिता</a:t>
            </a:r>
            <a:endParaRPr lang="en-US" sz="3600" b="1" u="sng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88" y="1496341"/>
            <a:ext cx="10887219" cy="2064277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88" y="4066393"/>
            <a:ext cx="10950394" cy="6302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7AC6459-9EBC-8540-93FC-9CE3DBB51FE1}"/>
              </a:ext>
            </a:extLst>
          </p:cNvPr>
          <p:cNvSpPr txBox="1"/>
          <p:nvPr/>
        </p:nvSpPr>
        <p:spPr>
          <a:xfrm>
            <a:off x="702688" y="5165707"/>
            <a:ext cx="10950394" cy="101566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ne-NP" sz="2800" dirty="0" smtClean="0">
                <a:solidFill>
                  <a:sysClr val="windowText" lastClr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7. </a:t>
            </a:r>
            <a:r>
              <a:rPr lang="ne-NP" sz="3200" b="1" dirty="0" smtClean="0">
                <a:solidFill>
                  <a:sysClr val="windowText" lastClr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जीवन: </a:t>
            </a:r>
            <a:r>
              <a:rPr lang="ne-NP" sz="2800" dirty="0" smtClean="0">
                <a:solidFill>
                  <a:sysClr val="windowText" lastClr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जीव </a:t>
            </a:r>
            <a:r>
              <a:rPr lang="ne-NP" sz="2800" dirty="0">
                <a:solidFill>
                  <a:sysClr val="windowText" lastClr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तथा बनस्पतीको शरिर संरचना कार्बन र यसका यौगिकहरूबाट मात्र सम्भब भएको हो</a:t>
            </a:r>
            <a:r>
              <a:rPr lang="ne-NP" sz="2800" dirty="0" smtClean="0">
                <a:solidFill>
                  <a:sysClr val="windowText" lastClr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en-US" sz="2800" dirty="0" smtClean="0">
              <a:solidFill>
                <a:sysClr val="windowText" lastClr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468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82B8620-AB9D-47D1-B825-3BCDDD17980D}"/>
              </a:ext>
            </a:extLst>
          </p:cNvPr>
          <p:cNvSpPr/>
          <p:nvPr/>
        </p:nvSpPr>
        <p:spPr>
          <a:xfrm>
            <a:off x="1391476" y="994017"/>
            <a:ext cx="9144002" cy="107030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१. </a:t>
            </a:r>
            <a:r>
              <a:rPr lang="ne-NP" sz="44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तलका मध्ये कुन नमिल्दो छ </a:t>
            </a:r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Star: 32 Points 5">
            <a:extLst>
              <a:ext uri="{FF2B5EF4-FFF2-40B4-BE49-F238E27FC236}">
                <a16:creationId xmlns:a16="http://schemas.microsoft.com/office/drawing/2014/main" xmlns="" id="{E1158AC5-46EA-4842-886F-10FF4D111A26}"/>
              </a:ext>
            </a:extLst>
          </p:cNvPr>
          <p:cNvSpPr/>
          <p:nvPr/>
        </p:nvSpPr>
        <p:spPr>
          <a:xfrm rot="21258402">
            <a:off x="161676" y="120017"/>
            <a:ext cx="5156930" cy="1002063"/>
          </a:xfrm>
          <a:prstGeom prst="star3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 smtClean="0">
                <a:solidFill>
                  <a:srgbClr val="FF0000"/>
                </a:solidFill>
              </a:rPr>
              <a:t>बहु</a:t>
            </a:r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ne-NP" sz="2400" dirty="0" smtClean="0">
                <a:solidFill>
                  <a:srgbClr val="FF0000"/>
                </a:solidFill>
              </a:rPr>
              <a:t>बैकल्पिक प्रश्न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Freeform: Shape 32">
            <a:extLst>
              <a:ext uri="{FF2B5EF4-FFF2-40B4-BE49-F238E27FC236}">
                <a16:creationId xmlns:a16="http://schemas.microsoft.com/office/drawing/2014/main" xmlns="" id="{26715139-263B-4778-8B94-247AB0735616}"/>
              </a:ext>
            </a:extLst>
          </p:cNvPr>
          <p:cNvSpPr/>
          <p:nvPr/>
        </p:nvSpPr>
        <p:spPr>
          <a:xfrm>
            <a:off x="6219148" y="3002172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कोइला</a:t>
            </a:r>
            <a:endParaRPr lang="en-US" sz="5400" i="0" dirty="0">
              <a:solidFill>
                <a:schemeClr val="tx1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Freeform: Shape 33">
            <a:extLst>
              <a:ext uri="{FF2B5EF4-FFF2-40B4-BE49-F238E27FC236}">
                <a16:creationId xmlns:a16="http://schemas.microsoft.com/office/drawing/2014/main" xmlns="" id="{562DD334-BD60-48CE-B1C3-5D3B9EC7A11A}"/>
              </a:ext>
            </a:extLst>
          </p:cNvPr>
          <p:cNvSpPr/>
          <p:nvPr/>
        </p:nvSpPr>
        <p:spPr>
          <a:xfrm>
            <a:off x="1890661" y="467834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ग्राफाइट</a:t>
            </a:r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Freeform: Shape 36">
            <a:extLst>
              <a:ext uri="{FF2B5EF4-FFF2-40B4-BE49-F238E27FC236}">
                <a16:creationId xmlns:a16="http://schemas.microsoft.com/office/drawing/2014/main" xmlns="" id="{3E1B386B-16C3-4C59-B14F-EEB674C68ED5}"/>
              </a:ext>
            </a:extLst>
          </p:cNvPr>
          <p:cNvSpPr/>
          <p:nvPr/>
        </p:nvSpPr>
        <p:spPr>
          <a:xfrm>
            <a:off x="1890661" y="3002172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</a:t>
            </a:r>
            <a:endParaRPr lang="en-US" sz="40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Freeform: Shape 37">
            <a:extLst>
              <a:ext uri="{FF2B5EF4-FFF2-40B4-BE49-F238E27FC236}">
                <a16:creationId xmlns:a16="http://schemas.microsoft.com/office/drawing/2014/main" xmlns="" id="{466B76E4-6313-4F02-AA7A-320DA3526B80}"/>
              </a:ext>
            </a:extLst>
          </p:cNvPr>
          <p:cNvSpPr/>
          <p:nvPr/>
        </p:nvSpPr>
        <p:spPr>
          <a:xfrm>
            <a:off x="6219148" y="467834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फुलरिन</a:t>
            </a:r>
            <a:endParaRPr lang="en-US" sz="32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049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EB3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82B8620-AB9D-47D1-B825-3BCDDD17980D}"/>
              </a:ext>
            </a:extLst>
          </p:cNvPr>
          <p:cNvSpPr/>
          <p:nvPr/>
        </p:nvSpPr>
        <p:spPr>
          <a:xfrm>
            <a:off x="1391476" y="1007873"/>
            <a:ext cx="9144002" cy="107030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44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२. कार्बन शब्द कुन भाषाबाट आएको हो </a:t>
            </a:r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FF39E33-96CC-47AD-9175-3786F7CB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28175" y="6408094"/>
            <a:ext cx="463826" cy="320675"/>
          </a:xfrm>
        </p:spPr>
        <p:txBody>
          <a:bodyPr/>
          <a:lstStyle/>
          <a:p>
            <a:fld id="{48430F5D-43CB-4C38-904E-50E038DB0661}" type="slidenum">
              <a:rPr lang="en-US" sz="2000" b="1" smtClean="0">
                <a:solidFill>
                  <a:schemeClr val="tx1"/>
                </a:solidFill>
              </a:rPr>
              <a:t>28</a:t>
            </a:fld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26715139-263B-4778-8B94-247AB0735616}"/>
              </a:ext>
            </a:extLst>
          </p:cNvPr>
          <p:cNvSpPr/>
          <p:nvPr/>
        </p:nvSpPr>
        <p:spPr>
          <a:xfrm>
            <a:off x="1890660" y="4692201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e-NP" sz="3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ल्याटिन</a:t>
            </a:r>
            <a:r>
              <a:rPr lang="en-US" sz="3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US" sz="5400" i="0" dirty="0">
              <a:solidFill>
                <a:schemeClr val="tx1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562DD334-BD60-48CE-B1C3-5D3B9EC7A11A}"/>
              </a:ext>
            </a:extLst>
          </p:cNvPr>
          <p:cNvSpPr/>
          <p:nvPr/>
        </p:nvSpPr>
        <p:spPr>
          <a:xfrm>
            <a:off x="6096000" y="3016028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स्पेन</a:t>
            </a:r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xmlns="" id="{3E1B386B-16C3-4C59-B14F-EEB674C68ED5}"/>
              </a:ext>
            </a:extLst>
          </p:cNvPr>
          <p:cNvSpPr/>
          <p:nvPr/>
        </p:nvSpPr>
        <p:spPr>
          <a:xfrm>
            <a:off x="1890661" y="3016028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अङ्ग्रेजी</a:t>
            </a:r>
            <a:endParaRPr lang="en-US" sz="40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xmlns="" id="{466B76E4-6313-4F02-AA7A-320DA3526B80}"/>
              </a:ext>
            </a:extLst>
          </p:cNvPr>
          <p:cNvSpPr/>
          <p:nvPr/>
        </p:nvSpPr>
        <p:spPr>
          <a:xfrm>
            <a:off x="6219148" y="4692201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ग्रीक</a:t>
            </a:r>
            <a:endParaRPr lang="en-US" sz="32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8" name="Star: 32 Points 5">
            <a:extLst>
              <a:ext uri="{FF2B5EF4-FFF2-40B4-BE49-F238E27FC236}">
                <a16:creationId xmlns:a16="http://schemas.microsoft.com/office/drawing/2014/main" xmlns="" id="{E1158AC5-46EA-4842-886F-10FF4D111A26}"/>
              </a:ext>
            </a:extLst>
          </p:cNvPr>
          <p:cNvSpPr/>
          <p:nvPr/>
        </p:nvSpPr>
        <p:spPr>
          <a:xfrm rot="21258402">
            <a:off x="161676" y="120017"/>
            <a:ext cx="5156930" cy="1002063"/>
          </a:xfrm>
          <a:prstGeom prst="star3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 smtClean="0">
                <a:solidFill>
                  <a:srgbClr val="FF0000"/>
                </a:solidFill>
              </a:rPr>
              <a:t>बहु</a:t>
            </a:r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ne-NP" sz="2400" dirty="0" smtClean="0">
                <a:solidFill>
                  <a:srgbClr val="FF0000"/>
                </a:solidFill>
              </a:rPr>
              <a:t>बैकल्पिक प्रश्न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10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EB3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7" grpId="0" animBg="1"/>
      <p:bldP spid="38" grpId="0" animBg="1"/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Slide Number Placeholder 3"/>
          <p:cNvSpPr txBox="1">
            <a:spLocks/>
          </p:cNvSpPr>
          <p:nvPr/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82B8620-AB9D-47D1-B825-3BCDDD17980D}"/>
              </a:ext>
            </a:extLst>
          </p:cNvPr>
          <p:cNvSpPr/>
          <p:nvPr/>
        </p:nvSpPr>
        <p:spPr>
          <a:xfrm>
            <a:off x="2014930" y="1006473"/>
            <a:ext cx="9401216" cy="155662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44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३. तलका मध्ये कुन पदार्थ विद्युतको सुचालक हुन्छ </a:t>
            </a:r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Freeform: Shape 32">
            <a:extLst>
              <a:ext uri="{FF2B5EF4-FFF2-40B4-BE49-F238E27FC236}">
                <a16:creationId xmlns:a16="http://schemas.microsoft.com/office/drawing/2014/main" xmlns="" id="{26715139-263B-4778-8B94-247AB0735616}"/>
              </a:ext>
            </a:extLst>
          </p:cNvPr>
          <p:cNvSpPr/>
          <p:nvPr/>
        </p:nvSpPr>
        <p:spPr>
          <a:xfrm>
            <a:off x="6565523" y="3002172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ग्राफाइट</a:t>
            </a:r>
            <a:endParaRPr lang="en-US" sz="5400" i="0" dirty="0">
              <a:solidFill>
                <a:schemeClr val="tx1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Freeform: Shape 33">
            <a:extLst>
              <a:ext uri="{FF2B5EF4-FFF2-40B4-BE49-F238E27FC236}">
                <a16:creationId xmlns:a16="http://schemas.microsoft.com/office/drawing/2014/main" xmlns="" id="{562DD334-BD60-48CE-B1C3-5D3B9EC7A11A}"/>
              </a:ext>
            </a:extLst>
          </p:cNvPr>
          <p:cNvSpPr/>
          <p:nvPr/>
        </p:nvSpPr>
        <p:spPr>
          <a:xfrm>
            <a:off x="2237036" y="467834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कोइला</a:t>
            </a:r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Freeform: Shape 36">
            <a:extLst>
              <a:ext uri="{FF2B5EF4-FFF2-40B4-BE49-F238E27FC236}">
                <a16:creationId xmlns:a16="http://schemas.microsoft.com/office/drawing/2014/main" xmlns="" id="{3E1B386B-16C3-4C59-B14F-EEB674C68ED5}"/>
              </a:ext>
            </a:extLst>
          </p:cNvPr>
          <p:cNvSpPr/>
          <p:nvPr/>
        </p:nvSpPr>
        <p:spPr>
          <a:xfrm>
            <a:off x="2237036" y="3002172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</a:t>
            </a:r>
            <a:endParaRPr lang="en-US" sz="40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Freeform: Shape 37">
            <a:extLst>
              <a:ext uri="{FF2B5EF4-FFF2-40B4-BE49-F238E27FC236}">
                <a16:creationId xmlns:a16="http://schemas.microsoft.com/office/drawing/2014/main" xmlns="" id="{466B76E4-6313-4F02-AA7A-320DA3526B80}"/>
              </a:ext>
            </a:extLst>
          </p:cNvPr>
          <p:cNvSpPr/>
          <p:nvPr/>
        </p:nvSpPr>
        <p:spPr>
          <a:xfrm>
            <a:off x="6565523" y="467834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फुलरिन</a:t>
            </a:r>
            <a:endParaRPr lang="en-US" sz="32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Star: 32 Points 5">
            <a:extLst>
              <a:ext uri="{FF2B5EF4-FFF2-40B4-BE49-F238E27FC236}">
                <a16:creationId xmlns:a16="http://schemas.microsoft.com/office/drawing/2014/main" xmlns="" id="{E1158AC5-46EA-4842-886F-10FF4D111A26}"/>
              </a:ext>
            </a:extLst>
          </p:cNvPr>
          <p:cNvSpPr/>
          <p:nvPr/>
        </p:nvSpPr>
        <p:spPr>
          <a:xfrm rot="21258402">
            <a:off x="161676" y="120017"/>
            <a:ext cx="5156930" cy="1002063"/>
          </a:xfrm>
          <a:prstGeom prst="star3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 smtClean="0">
                <a:solidFill>
                  <a:srgbClr val="FF0000"/>
                </a:solidFill>
              </a:rPr>
              <a:t>बहु</a:t>
            </a:r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ne-NP" sz="2400" dirty="0" smtClean="0">
                <a:solidFill>
                  <a:srgbClr val="FF0000"/>
                </a:solidFill>
              </a:rPr>
              <a:t>बैकल्पिक प्रश्न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82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EB3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Slide Number Placeholder 3"/>
          <p:cNvSpPr txBox="1">
            <a:spLocks/>
          </p:cNvSpPr>
          <p:nvPr/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82B8620-AB9D-47D1-B825-3BCDDD17980D}"/>
              </a:ext>
            </a:extLst>
          </p:cNvPr>
          <p:cNvSpPr/>
          <p:nvPr/>
        </p:nvSpPr>
        <p:spPr>
          <a:xfrm>
            <a:off x="2014930" y="1048037"/>
            <a:ext cx="9401216" cy="155662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44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४. कार्बनको कति ओटा संयुज्यता सुचक ईलेक्ट्रोन हुन्छ </a:t>
            </a:r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Freeform: Shape 32">
            <a:extLst>
              <a:ext uri="{FF2B5EF4-FFF2-40B4-BE49-F238E27FC236}">
                <a16:creationId xmlns:a16="http://schemas.microsoft.com/office/drawing/2014/main" xmlns="" id="{26715139-263B-4778-8B94-247AB0735616}"/>
              </a:ext>
            </a:extLst>
          </p:cNvPr>
          <p:cNvSpPr/>
          <p:nvPr/>
        </p:nvSpPr>
        <p:spPr>
          <a:xfrm>
            <a:off x="6715538" y="467834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४</a:t>
            </a:r>
            <a:endParaRPr lang="en-US" sz="5400" i="0" dirty="0">
              <a:solidFill>
                <a:schemeClr val="tx1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Freeform: Shape 33">
            <a:extLst>
              <a:ext uri="{FF2B5EF4-FFF2-40B4-BE49-F238E27FC236}">
                <a16:creationId xmlns:a16="http://schemas.microsoft.com/office/drawing/2014/main" xmlns="" id="{562DD334-BD60-48CE-B1C3-5D3B9EC7A11A}"/>
              </a:ext>
            </a:extLst>
          </p:cNvPr>
          <p:cNvSpPr/>
          <p:nvPr/>
        </p:nvSpPr>
        <p:spPr>
          <a:xfrm>
            <a:off x="2237036" y="467834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३</a:t>
            </a:r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Freeform: Shape 36">
            <a:extLst>
              <a:ext uri="{FF2B5EF4-FFF2-40B4-BE49-F238E27FC236}">
                <a16:creationId xmlns:a16="http://schemas.microsoft.com/office/drawing/2014/main" xmlns="" id="{3E1B386B-16C3-4C59-B14F-EEB674C68ED5}"/>
              </a:ext>
            </a:extLst>
          </p:cNvPr>
          <p:cNvSpPr/>
          <p:nvPr/>
        </p:nvSpPr>
        <p:spPr>
          <a:xfrm>
            <a:off x="2237036" y="3002172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१</a:t>
            </a:r>
            <a:endParaRPr lang="en-US" sz="40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Freeform: Shape 37">
            <a:extLst>
              <a:ext uri="{FF2B5EF4-FFF2-40B4-BE49-F238E27FC236}">
                <a16:creationId xmlns:a16="http://schemas.microsoft.com/office/drawing/2014/main" xmlns="" id="{466B76E4-6313-4F02-AA7A-320DA3526B80}"/>
              </a:ext>
            </a:extLst>
          </p:cNvPr>
          <p:cNvSpPr/>
          <p:nvPr/>
        </p:nvSpPr>
        <p:spPr>
          <a:xfrm>
            <a:off x="6715538" y="3002172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२</a:t>
            </a:r>
            <a:endParaRPr lang="en-US" sz="32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Star: 32 Points 5">
            <a:extLst>
              <a:ext uri="{FF2B5EF4-FFF2-40B4-BE49-F238E27FC236}">
                <a16:creationId xmlns:a16="http://schemas.microsoft.com/office/drawing/2014/main" xmlns="" id="{E1158AC5-46EA-4842-886F-10FF4D111A26}"/>
              </a:ext>
            </a:extLst>
          </p:cNvPr>
          <p:cNvSpPr/>
          <p:nvPr/>
        </p:nvSpPr>
        <p:spPr>
          <a:xfrm rot="21258402">
            <a:off x="161676" y="120017"/>
            <a:ext cx="5156930" cy="1002063"/>
          </a:xfrm>
          <a:prstGeom prst="star3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 smtClean="0">
                <a:solidFill>
                  <a:srgbClr val="FF0000"/>
                </a:solidFill>
              </a:rPr>
              <a:t>बहु</a:t>
            </a:r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ne-NP" sz="2400" dirty="0" smtClean="0">
                <a:solidFill>
                  <a:srgbClr val="FF0000"/>
                </a:solidFill>
              </a:rPr>
              <a:t>बैकल्पिक प्रश्न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030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EB3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Slide Number Placeholder 3"/>
          <p:cNvSpPr txBox="1">
            <a:spLocks/>
          </p:cNvSpPr>
          <p:nvPr/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82B8620-AB9D-47D1-B825-3BCDDD17980D}"/>
              </a:ext>
            </a:extLst>
          </p:cNvPr>
          <p:cNvSpPr/>
          <p:nvPr/>
        </p:nvSpPr>
        <p:spPr>
          <a:xfrm>
            <a:off x="2014930" y="1089601"/>
            <a:ext cx="9401216" cy="155662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५</a:t>
            </a:r>
            <a:r>
              <a:rPr lang="ne-NP" sz="44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धेरै कार्बनलाई थोरै अक्सिजनसंग बाल्दा के बन्छ  </a:t>
            </a:r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Freeform: Shape 32">
            <a:extLst>
              <a:ext uri="{FF2B5EF4-FFF2-40B4-BE49-F238E27FC236}">
                <a16:creationId xmlns:a16="http://schemas.microsoft.com/office/drawing/2014/main" xmlns="" id="{26715139-263B-4778-8B94-247AB0735616}"/>
              </a:ext>
            </a:extLst>
          </p:cNvPr>
          <p:cNvSpPr/>
          <p:nvPr/>
        </p:nvSpPr>
        <p:spPr>
          <a:xfrm>
            <a:off x="6715538" y="4678345"/>
            <a:ext cx="3800062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 मनोअक्साइड</a:t>
            </a:r>
            <a:endParaRPr lang="en-US" sz="5400" i="0" dirty="0">
              <a:solidFill>
                <a:schemeClr val="tx1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Freeform: Shape 33">
            <a:extLst>
              <a:ext uri="{FF2B5EF4-FFF2-40B4-BE49-F238E27FC236}">
                <a16:creationId xmlns:a16="http://schemas.microsoft.com/office/drawing/2014/main" xmlns="" id="{562DD334-BD60-48CE-B1C3-5D3B9EC7A11A}"/>
              </a:ext>
            </a:extLst>
          </p:cNvPr>
          <p:cNvSpPr/>
          <p:nvPr/>
        </p:nvSpPr>
        <p:spPr>
          <a:xfrm>
            <a:off x="2237036" y="467834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 </a:t>
            </a:r>
            <a:r>
              <a:rPr lang="ne-NP" sz="3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डाईअक्साइड</a:t>
            </a:r>
            <a:endParaRPr lang="en-US" sz="36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sz="36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Freeform: Shape 36">
            <a:extLst>
              <a:ext uri="{FF2B5EF4-FFF2-40B4-BE49-F238E27FC236}">
                <a16:creationId xmlns:a16="http://schemas.microsoft.com/office/drawing/2014/main" xmlns="" id="{3E1B386B-16C3-4C59-B14F-EEB674C68ED5}"/>
              </a:ext>
            </a:extLst>
          </p:cNvPr>
          <p:cNvSpPr/>
          <p:nvPr/>
        </p:nvSpPr>
        <p:spPr>
          <a:xfrm>
            <a:off x="2237036" y="3002172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पानी</a:t>
            </a:r>
            <a:endParaRPr lang="en-US" sz="40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Freeform: Shape 37">
            <a:extLst>
              <a:ext uri="{FF2B5EF4-FFF2-40B4-BE49-F238E27FC236}">
                <a16:creationId xmlns:a16="http://schemas.microsoft.com/office/drawing/2014/main" xmlns="" id="{466B76E4-6313-4F02-AA7A-320DA3526B80}"/>
              </a:ext>
            </a:extLst>
          </p:cNvPr>
          <p:cNvSpPr/>
          <p:nvPr/>
        </p:nvSpPr>
        <p:spPr>
          <a:xfrm>
            <a:off x="6715538" y="3002172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कार्बाइड</a:t>
            </a:r>
            <a:endParaRPr lang="en-US" sz="32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Star: 32 Points 5">
            <a:extLst>
              <a:ext uri="{FF2B5EF4-FFF2-40B4-BE49-F238E27FC236}">
                <a16:creationId xmlns:a16="http://schemas.microsoft.com/office/drawing/2014/main" xmlns="" id="{E1158AC5-46EA-4842-886F-10FF4D111A26}"/>
              </a:ext>
            </a:extLst>
          </p:cNvPr>
          <p:cNvSpPr/>
          <p:nvPr/>
        </p:nvSpPr>
        <p:spPr>
          <a:xfrm rot="21258402">
            <a:off x="161676" y="120017"/>
            <a:ext cx="5156930" cy="1002063"/>
          </a:xfrm>
          <a:prstGeom prst="star3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 smtClean="0">
                <a:solidFill>
                  <a:srgbClr val="FF0000"/>
                </a:solidFill>
              </a:rPr>
              <a:t>बहु</a:t>
            </a:r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ne-NP" sz="2400" dirty="0" smtClean="0">
                <a:solidFill>
                  <a:srgbClr val="FF0000"/>
                </a:solidFill>
              </a:rPr>
              <a:t>बैकल्पिक प्रश्न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842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EB3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82B8620-AB9D-47D1-B825-3BCDDD17980D}"/>
              </a:ext>
            </a:extLst>
          </p:cNvPr>
          <p:cNvSpPr/>
          <p:nvPr/>
        </p:nvSpPr>
        <p:spPr>
          <a:xfrm>
            <a:off x="1391476" y="1174129"/>
            <a:ext cx="9144002" cy="107030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44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६. तलका मध्ये कुन अरूभन्दा </a:t>
            </a:r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</a:t>
            </a:r>
            <a:r>
              <a:rPr lang="ne-NP" sz="44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मिल्दो छ </a:t>
            </a:r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Freeform: Shape 32">
            <a:extLst>
              <a:ext uri="{FF2B5EF4-FFF2-40B4-BE49-F238E27FC236}">
                <a16:creationId xmlns:a16="http://schemas.microsoft.com/office/drawing/2014/main" xmlns="" id="{26715139-263B-4778-8B94-247AB0735616}"/>
              </a:ext>
            </a:extLst>
          </p:cNvPr>
          <p:cNvSpPr/>
          <p:nvPr/>
        </p:nvSpPr>
        <p:spPr>
          <a:xfrm>
            <a:off x="1890661" y="302950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3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आइरन कार्बाइड</a:t>
            </a:r>
            <a:endParaRPr lang="en-US" sz="5400" i="0" dirty="0">
              <a:solidFill>
                <a:schemeClr val="tx1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Freeform: Shape 33">
            <a:extLst>
              <a:ext uri="{FF2B5EF4-FFF2-40B4-BE49-F238E27FC236}">
                <a16:creationId xmlns:a16="http://schemas.microsoft.com/office/drawing/2014/main" xmlns="" id="{562DD334-BD60-48CE-B1C3-5D3B9EC7A11A}"/>
              </a:ext>
            </a:extLst>
          </p:cNvPr>
          <p:cNvSpPr/>
          <p:nvPr/>
        </p:nvSpPr>
        <p:spPr>
          <a:xfrm>
            <a:off x="1890661" y="467834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ग्लिसिरोल</a:t>
            </a:r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Freeform: Shape 36">
            <a:extLst>
              <a:ext uri="{FF2B5EF4-FFF2-40B4-BE49-F238E27FC236}">
                <a16:creationId xmlns:a16="http://schemas.microsoft.com/office/drawing/2014/main" xmlns="" id="{3E1B386B-16C3-4C59-B14F-EEB674C68ED5}"/>
              </a:ext>
            </a:extLst>
          </p:cNvPr>
          <p:cNvSpPr/>
          <p:nvPr/>
        </p:nvSpPr>
        <p:spPr>
          <a:xfrm>
            <a:off x="6219147" y="302950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पेट्रोलियम पदार्थ</a:t>
            </a:r>
            <a:endParaRPr lang="en-US" sz="40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Freeform: Shape 37">
            <a:extLst>
              <a:ext uri="{FF2B5EF4-FFF2-40B4-BE49-F238E27FC236}">
                <a16:creationId xmlns:a16="http://schemas.microsoft.com/office/drawing/2014/main" xmlns="" id="{466B76E4-6313-4F02-AA7A-320DA3526B80}"/>
              </a:ext>
            </a:extLst>
          </p:cNvPr>
          <p:cNvSpPr/>
          <p:nvPr/>
        </p:nvSpPr>
        <p:spPr>
          <a:xfrm>
            <a:off x="6219148" y="467834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ne-NP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अल्कोहल</a:t>
            </a:r>
            <a:endParaRPr lang="en-US" sz="32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Star: 32 Points 5">
            <a:extLst>
              <a:ext uri="{FF2B5EF4-FFF2-40B4-BE49-F238E27FC236}">
                <a16:creationId xmlns:a16="http://schemas.microsoft.com/office/drawing/2014/main" xmlns="" id="{E1158AC5-46EA-4842-886F-10FF4D111A26}"/>
              </a:ext>
            </a:extLst>
          </p:cNvPr>
          <p:cNvSpPr/>
          <p:nvPr/>
        </p:nvSpPr>
        <p:spPr>
          <a:xfrm rot="21258402">
            <a:off x="161676" y="120017"/>
            <a:ext cx="5156930" cy="1002063"/>
          </a:xfrm>
          <a:prstGeom prst="star3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 smtClean="0">
                <a:solidFill>
                  <a:srgbClr val="FF0000"/>
                </a:solidFill>
              </a:rPr>
              <a:t>बहु</a:t>
            </a:r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ne-NP" sz="2400" dirty="0" smtClean="0">
                <a:solidFill>
                  <a:srgbClr val="FF0000"/>
                </a:solidFill>
              </a:rPr>
              <a:t>बैकल्पिक प्रश्न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920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EB3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82B8620-AB9D-47D1-B825-3BCDDD17980D}"/>
              </a:ext>
            </a:extLst>
          </p:cNvPr>
          <p:cNvSpPr/>
          <p:nvPr/>
        </p:nvSpPr>
        <p:spPr>
          <a:xfrm>
            <a:off x="1391476" y="1174129"/>
            <a:ext cx="9144002" cy="107030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e-NP" sz="44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७. 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Water Gas </a:t>
            </a:r>
            <a:r>
              <a:rPr lang="ne-NP" sz="44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भनेको के हो </a:t>
            </a:r>
            <a:r>
              <a:rPr lang="ne-NP" sz="44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Freeform: Shape 32">
            <a:extLst>
              <a:ext uri="{FF2B5EF4-FFF2-40B4-BE49-F238E27FC236}">
                <a16:creationId xmlns:a16="http://schemas.microsoft.com/office/drawing/2014/main" xmlns="" id="{26715139-263B-4778-8B94-247AB0735616}"/>
              </a:ext>
            </a:extLst>
          </p:cNvPr>
          <p:cNvSpPr/>
          <p:nvPr/>
        </p:nvSpPr>
        <p:spPr>
          <a:xfrm>
            <a:off x="1904516" y="467834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CO + H</a:t>
            </a:r>
            <a:r>
              <a:rPr lang="en-US" sz="3600" b="1" baseline="-250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US" sz="5400" i="0" baseline="-25000" dirty="0">
              <a:solidFill>
                <a:schemeClr val="tx1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Freeform: Shape 33">
            <a:extLst>
              <a:ext uri="{FF2B5EF4-FFF2-40B4-BE49-F238E27FC236}">
                <a16:creationId xmlns:a16="http://schemas.microsoft.com/office/drawing/2014/main" xmlns="" id="{562DD334-BD60-48CE-B1C3-5D3B9EC7A11A}"/>
              </a:ext>
            </a:extLst>
          </p:cNvPr>
          <p:cNvSpPr/>
          <p:nvPr/>
        </p:nvSpPr>
        <p:spPr>
          <a:xfrm>
            <a:off x="1904516" y="302950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</a:t>
            </a:r>
            <a:r>
              <a:rPr lang="en-US" sz="3200" b="1" baseline="-250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+ H</a:t>
            </a:r>
            <a:r>
              <a:rPr lang="en-US" sz="3200" b="1" baseline="-250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Freeform: Shape 36">
            <a:extLst>
              <a:ext uri="{FF2B5EF4-FFF2-40B4-BE49-F238E27FC236}">
                <a16:creationId xmlns:a16="http://schemas.microsoft.com/office/drawing/2014/main" xmlns="" id="{3E1B386B-16C3-4C59-B14F-EEB674C68ED5}"/>
              </a:ext>
            </a:extLst>
          </p:cNvPr>
          <p:cNvSpPr/>
          <p:nvPr/>
        </p:nvSpPr>
        <p:spPr>
          <a:xfrm>
            <a:off x="6219147" y="302950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</a:t>
            </a:r>
            <a:r>
              <a:rPr lang="en-US" sz="3200" b="1" baseline="-250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+ H</a:t>
            </a:r>
            <a:r>
              <a:rPr lang="en-US" sz="3200" b="1" baseline="-250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endParaRPr lang="en-US" sz="4000" b="1" baseline="-250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Freeform: Shape 37">
            <a:extLst>
              <a:ext uri="{FF2B5EF4-FFF2-40B4-BE49-F238E27FC236}">
                <a16:creationId xmlns:a16="http://schemas.microsoft.com/office/drawing/2014/main" xmlns="" id="{466B76E4-6313-4F02-AA7A-320DA3526B80}"/>
              </a:ext>
            </a:extLst>
          </p:cNvPr>
          <p:cNvSpPr/>
          <p:nvPr/>
        </p:nvSpPr>
        <p:spPr>
          <a:xfrm>
            <a:off x="6219148" y="4678345"/>
            <a:ext cx="3604593" cy="930236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 + H</a:t>
            </a:r>
            <a:r>
              <a:rPr lang="en-US" sz="3200" b="1" baseline="-250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32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endParaRPr lang="en-US" sz="32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Star: 32 Points 5">
            <a:extLst>
              <a:ext uri="{FF2B5EF4-FFF2-40B4-BE49-F238E27FC236}">
                <a16:creationId xmlns:a16="http://schemas.microsoft.com/office/drawing/2014/main" xmlns="" id="{E1158AC5-46EA-4842-886F-10FF4D111A26}"/>
              </a:ext>
            </a:extLst>
          </p:cNvPr>
          <p:cNvSpPr/>
          <p:nvPr/>
        </p:nvSpPr>
        <p:spPr>
          <a:xfrm rot="21258402">
            <a:off x="161676" y="120017"/>
            <a:ext cx="5156930" cy="1002063"/>
          </a:xfrm>
          <a:prstGeom prst="star3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 smtClean="0">
                <a:solidFill>
                  <a:srgbClr val="FF0000"/>
                </a:solidFill>
              </a:rPr>
              <a:t>बहु</a:t>
            </a:r>
            <a:r>
              <a:rPr lang="en-US" sz="2400" dirty="0">
                <a:solidFill>
                  <a:srgbClr val="FF0000"/>
                </a:solidFill>
              </a:rPr>
              <a:t>-</a:t>
            </a:r>
            <a:r>
              <a:rPr lang="ne-NP" sz="2400" dirty="0" smtClean="0">
                <a:solidFill>
                  <a:srgbClr val="FF0000"/>
                </a:solidFill>
              </a:rPr>
              <a:t>बैकल्पिक प्रश्न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122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EB3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Star: 32 Points 5">
            <a:extLst>
              <a:ext uri="{FF2B5EF4-FFF2-40B4-BE49-F238E27FC236}">
                <a16:creationId xmlns:a16="http://schemas.microsoft.com/office/drawing/2014/main" xmlns="" id="{E1158AC5-46EA-4842-886F-10FF4D111A26}"/>
              </a:ext>
            </a:extLst>
          </p:cNvPr>
          <p:cNvSpPr/>
          <p:nvPr/>
        </p:nvSpPr>
        <p:spPr>
          <a:xfrm rot="21421725">
            <a:off x="-304" y="142062"/>
            <a:ext cx="7633894" cy="1002063"/>
          </a:xfrm>
          <a:prstGeom prst="star3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 smtClean="0">
                <a:solidFill>
                  <a:srgbClr val="FF0000"/>
                </a:solidFill>
              </a:rPr>
              <a:t>अति छोटो उत्तर आउने प्रश्नहरू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AAB1868-FC51-BD4D-BB40-D5D03E57E84F}"/>
              </a:ext>
            </a:extLst>
          </p:cNvPr>
          <p:cNvSpPr txBox="1"/>
          <p:nvPr/>
        </p:nvSpPr>
        <p:spPr>
          <a:xfrm rot="10800000" flipV="1">
            <a:off x="814392" y="1343696"/>
            <a:ext cx="1105852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कार्बनको पारमाणविक भार कति हुन्छ ?</a:t>
            </a:r>
            <a:endParaRPr lang="ne-NP" sz="1050" b="1" dirty="0">
              <a:solidFill>
                <a:schemeClr val="accent6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ne-NP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कार्बनको ईलेक्ट्रोनिक विन्यास लेख्‍नुहोस् ।</a:t>
            </a:r>
            <a:endParaRPr lang="ne-NP" sz="1000" b="1" dirty="0">
              <a:solidFill>
                <a:schemeClr val="accent6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ne-NP" sz="32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कार्बनले कस्तो प्रकारको बण्ड बनाउछ ?</a:t>
            </a:r>
            <a:endParaRPr lang="ne-NP" sz="1000" b="1" dirty="0">
              <a:solidFill>
                <a:schemeClr val="bg2">
                  <a:lumMod val="40000"/>
                  <a:lumOff val="6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ne-NP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एल्लोट्रप भनेको के हो ?</a:t>
            </a:r>
            <a:endParaRPr lang="ne-NP" sz="1000" b="1" dirty="0">
              <a:solidFill>
                <a:schemeClr val="accent1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ne-NP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सिसाकलमको </a:t>
            </a:r>
            <a:r>
              <a:rPr lang="ne-NP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लिड </a:t>
            </a:r>
            <a:r>
              <a:rPr lang="ne-NP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के बाट बनाईन्छ 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ne-NP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हिराको एक विशेषता लेख्‍नुहोस् ।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ne-NP" sz="3200" b="1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कार्बनको मणिभयुक्त एक एल्लोट्रपको नाम लेख्‍नुहोस् ।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ne-NP" sz="3200" b="1" dirty="0" smtClean="0">
                <a:solidFill>
                  <a:schemeClr val="accent4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प्राङ्गारिक यौगिक भनेको के हो 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ne-NP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कार्बन परमाणु हुने तर अप्राङ्गारिक एक यौगिकको नाम लेख्‍नुहोस् ।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ne-NP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Water gas </a:t>
            </a:r>
            <a:r>
              <a:rPr lang="ne-NP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भनेको के हो ?</a:t>
            </a:r>
            <a:endParaRPr lang="en-US" sz="3200" b="1" dirty="0">
              <a:solidFill>
                <a:schemeClr val="accent3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036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Star: 32 Points 5">
            <a:extLst>
              <a:ext uri="{FF2B5EF4-FFF2-40B4-BE49-F238E27FC236}">
                <a16:creationId xmlns:a16="http://schemas.microsoft.com/office/drawing/2014/main" xmlns="" id="{E1158AC5-46EA-4842-886F-10FF4D111A26}"/>
              </a:ext>
            </a:extLst>
          </p:cNvPr>
          <p:cNvSpPr/>
          <p:nvPr/>
        </p:nvSpPr>
        <p:spPr>
          <a:xfrm>
            <a:off x="1902597" y="7718"/>
            <a:ext cx="6428892" cy="1002063"/>
          </a:xfrm>
          <a:prstGeom prst="star3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 smtClean="0">
                <a:solidFill>
                  <a:srgbClr val="FF0000"/>
                </a:solidFill>
              </a:rPr>
              <a:t>छोटो उत्तर आउने प्रश्नहरू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AAB1868-FC51-BD4D-BB40-D5D03E57E84F}"/>
              </a:ext>
            </a:extLst>
          </p:cNvPr>
          <p:cNvSpPr txBox="1"/>
          <p:nvPr/>
        </p:nvSpPr>
        <p:spPr>
          <a:xfrm rot="10800000" flipV="1">
            <a:off x="414338" y="964479"/>
            <a:ext cx="114871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ne-NP" sz="3600" b="1" dirty="0" smtClean="0">
                <a:solidFill>
                  <a:srgbClr val="92D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आधुनिक पेरियोडिक तालिकामा कार्बन तत्वको स्थान लेख्‍नुहोस् ।</a:t>
            </a:r>
            <a:endParaRPr lang="ne-NP" sz="1100" b="1" dirty="0">
              <a:solidFill>
                <a:srgbClr val="92D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ne-NP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कार्बनको संयुज्यता र रासायनिक प्रकृति लेख्‍नुहोस् ।</a:t>
            </a:r>
            <a:endParaRPr lang="ne-NP" sz="1050" b="1" dirty="0">
              <a:solidFill>
                <a:schemeClr val="accent6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ne-NP" sz="36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कार्बनले अक्सिजनसंग कसरी प्रतिक्रिया  गर्दछ ?</a:t>
            </a:r>
            <a:endParaRPr lang="ne-NP" sz="1050" b="1" dirty="0">
              <a:solidFill>
                <a:schemeClr val="bg2">
                  <a:lumMod val="40000"/>
                  <a:lumOff val="6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ne-NP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कार्बनका कुनै दुई एल्लोट्रपको नाम लेख्‍नुहोस् ।</a:t>
            </a:r>
            <a:endParaRPr lang="ne-NP" sz="1050" b="1" dirty="0">
              <a:solidFill>
                <a:schemeClr val="accent1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ne-NP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ग्राफाइट विद्युतको सुचालक हुन्छ, किन 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ne-NP" sz="36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ग्राफाइटको आणविक संरचनाको चित्र बनाउनुहोस् ।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ne-NP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हिराको आणविक संरचनाको चित्र बनाउनुहोस् ।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ne-NP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हिरा र ग्राफाइट बिच दुई फरक लेख्‍नुहोस् ।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ne-NP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प्राङ्गारिक यौगिक र अप्राङ्गारिक यौगिक बिच दुई फरक लेख्‍नुहोस् </a:t>
            </a:r>
            <a:r>
              <a:rPr lang="ne-NP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endParaRPr lang="ne-NP" sz="3600" b="1" dirty="0">
              <a:solidFill>
                <a:schemeClr val="accent1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752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Star: 32 Points 5">
            <a:extLst>
              <a:ext uri="{FF2B5EF4-FFF2-40B4-BE49-F238E27FC236}">
                <a16:creationId xmlns:a16="http://schemas.microsoft.com/office/drawing/2014/main" xmlns="" id="{E1158AC5-46EA-4842-886F-10FF4D111A26}"/>
              </a:ext>
            </a:extLst>
          </p:cNvPr>
          <p:cNvSpPr/>
          <p:nvPr/>
        </p:nvSpPr>
        <p:spPr>
          <a:xfrm>
            <a:off x="1667355" y="23970"/>
            <a:ext cx="8981116" cy="1002063"/>
          </a:xfrm>
          <a:prstGeom prst="star3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 smtClean="0">
                <a:solidFill>
                  <a:srgbClr val="FF0000"/>
                </a:solidFill>
              </a:rPr>
              <a:t>छोटो उत्तर आउने प्रश्नहरू </a:t>
            </a:r>
            <a:r>
              <a:rPr lang="en-US" sz="2400" dirty="0" smtClean="0">
                <a:solidFill>
                  <a:srgbClr val="FF0000"/>
                </a:solidFill>
              </a:rPr>
              <a:t>[</a:t>
            </a:r>
            <a:r>
              <a:rPr lang="en-US" sz="2400" dirty="0" err="1" smtClean="0">
                <a:solidFill>
                  <a:srgbClr val="FF0000"/>
                </a:solidFill>
              </a:rPr>
              <a:t>Contd</a:t>
            </a:r>
            <a:r>
              <a:rPr lang="en-US" sz="2400" dirty="0" smtClean="0">
                <a:solidFill>
                  <a:srgbClr val="FF0000"/>
                </a:solidFill>
              </a:rPr>
              <a:t>:]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AAB1868-FC51-BD4D-BB40-D5D03E57E84F}"/>
              </a:ext>
            </a:extLst>
          </p:cNvPr>
          <p:cNvSpPr txBox="1"/>
          <p:nvPr/>
        </p:nvSpPr>
        <p:spPr>
          <a:xfrm rot="10800000" flipV="1">
            <a:off x="914400" y="909060"/>
            <a:ext cx="109870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कार्बनको </a:t>
            </a:r>
            <a:r>
              <a:rPr lang="ne-NP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रिड्युसिङ गुणबारे एक रासायनिक समिकरणसहित लेख्‍नुहोस् 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algn="just"/>
            <a:r>
              <a:rPr lang="ne-NP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11. </a:t>
            </a:r>
            <a:r>
              <a:rPr lang="en-US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Water </a:t>
            </a:r>
            <a:r>
              <a:rPr lang="en-US" sz="3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gas </a:t>
            </a:r>
            <a:r>
              <a:rPr lang="ne-NP" sz="3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कसरी बनाइन्छ ? रासायनिक समिकरणसहित लेख्‍नुहोस् ।</a:t>
            </a:r>
            <a:endParaRPr lang="en-US" sz="3600" b="1" dirty="0">
              <a:solidFill>
                <a:schemeClr val="accent3">
                  <a:lumMod val="60000"/>
                  <a:lumOff val="4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3200" b="1" dirty="0" smtClean="0">
                <a:solidFill>
                  <a:srgbClr val="92D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12. </a:t>
            </a:r>
            <a:r>
              <a:rPr lang="ne-NP" sz="3600" b="1" dirty="0" smtClean="0">
                <a:solidFill>
                  <a:srgbClr val="92D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क्याल्सियमलाई कार्बनसंग तताउँदा के हुन्छ ? </a:t>
            </a:r>
            <a:r>
              <a:rPr lang="ne-NP" sz="3600" b="1" dirty="0">
                <a:solidFill>
                  <a:srgbClr val="92D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रासायनिक समिकरणसहित लेख्‍नु</a:t>
            </a:r>
            <a:r>
              <a:rPr lang="ne-NP" sz="3600" b="1" dirty="0" smtClean="0">
                <a:solidFill>
                  <a:srgbClr val="92D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होस् ।</a:t>
            </a:r>
            <a:endParaRPr lang="ne-NP" sz="3600" b="1" dirty="0">
              <a:solidFill>
                <a:srgbClr val="92D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ne-NP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13. </a:t>
            </a:r>
            <a:r>
              <a:rPr lang="ne-NP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प्राङ्गारिक यौगिकको कुनै </a:t>
            </a:r>
            <a:r>
              <a:rPr lang="ne-NP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दुई </a:t>
            </a:r>
            <a:r>
              <a:rPr lang="ne-NP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प्रयोग </a:t>
            </a:r>
            <a:r>
              <a:rPr lang="ne-NP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लेख्‍नुहोस् ।</a:t>
            </a:r>
          </a:p>
          <a:p>
            <a:pPr algn="just"/>
            <a:r>
              <a:rPr lang="ne-NP" sz="32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14. </a:t>
            </a:r>
            <a:r>
              <a:rPr lang="ne-NP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कार्बनको 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कुनै दुई भौतिक गुणहरू </a:t>
            </a:r>
            <a:r>
              <a:rPr lang="ne-NP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लेख्‍नुहोस् ।</a:t>
            </a:r>
          </a:p>
          <a:p>
            <a:pPr algn="just"/>
            <a:r>
              <a:rPr lang="ne-NP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15. </a:t>
            </a:r>
            <a:r>
              <a:rPr lang="ne-NP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तलको </a:t>
            </a:r>
            <a:r>
              <a:rPr lang="ne-NP" sz="3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रासायनिक </a:t>
            </a:r>
            <a:r>
              <a:rPr lang="ne-NP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समिकरण सन्तुलित गरी </a:t>
            </a:r>
            <a:r>
              <a:rPr lang="ne-NP" sz="3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लेख्‍नुहोस् </a:t>
            </a:r>
            <a:r>
              <a:rPr lang="ne-NP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</a:p>
          <a:p>
            <a:pPr algn="just"/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			</a:t>
            </a:r>
            <a:r>
              <a:rPr lang="en-US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SiO</a:t>
            </a:r>
            <a:r>
              <a:rPr lang="en-US" sz="3600" b="1" baseline="-25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 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 </a:t>
            </a:r>
            <a:r>
              <a:rPr lang="ne-NP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ताप</a:t>
            </a:r>
            <a:r>
              <a:rPr lang="en-GB" sz="3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 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............</a:t>
            </a:r>
            <a:r>
              <a:rPr lang="en-GB" sz="3200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+</a:t>
            </a:r>
            <a:r>
              <a:rPr lang="ne-NP" sz="3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...........</a:t>
            </a:r>
            <a:endParaRPr lang="en-US" sz="3600" b="1" baseline="-25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4713" y="635584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RS@Nirmal</a:t>
            </a:r>
            <a:endParaRPr lang="en-GB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092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573" y="1814525"/>
            <a:ext cx="10131425" cy="3649133"/>
          </a:xfrm>
          <a:ln>
            <a:noFill/>
          </a:ln>
        </p:spPr>
        <p:txBody>
          <a:bodyPr/>
          <a:lstStyle/>
          <a:p>
            <a:pPr marL="0" indent="0" algn="ctr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Thank You For Your Kind Attention !</a:t>
            </a:r>
          </a:p>
          <a:p>
            <a:pPr algn="r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rgbClr val="FFFF00"/>
                </a:solidFill>
              </a:rPr>
              <a:t>@fb/</a:t>
            </a:r>
            <a:r>
              <a:rPr lang="en-US" sz="2400" dirty="0" err="1" smtClean="0">
                <a:solidFill>
                  <a:srgbClr val="FFFF00"/>
                </a:solidFill>
              </a:rPr>
              <a:t>Razeev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Stha</a:t>
            </a:r>
            <a:endParaRPr lang="en-US" sz="2400" dirty="0" smtClean="0">
              <a:solidFill>
                <a:srgbClr val="FFFF00"/>
              </a:solidFill>
            </a:endParaRPr>
          </a:p>
          <a:p>
            <a:pPr algn="r">
              <a:buFont typeface="Wingdings" panose="05000000000000000000" pitchFamily="2" charset="2"/>
              <a:buChar char="ü"/>
            </a:pPr>
            <a:r>
              <a:rPr lang="en-US" sz="2400" dirty="0" smtClean="0">
                <a:hlinkClick r:id="rId2"/>
              </a:rPr>
              <a:t>rajeebstha010@gmail.com</a:t>
            </a:r>
            <a:endParaRPr lang="en-US" sz="2400" dirty="0" smtClean="0"/>
          </a:p>
          <a:p>
            <a:pPr algn="r">
              <a:buFont typeface="Wingdings" panose="05000000000000000000" pitchFamily="2" charset="2"/>
              <a:buChar char="ü"/>
            </a:pPr>
            <a:r>
              <a:rPr lang="en-US" sz="2400" dirty="0" smtClean="0"/>
              <a:t>@YT/Educator </a:t>
            </a:r>
            <a:r>
              <a:rPr lang="en-US" sz="2400" dirty="0" err="1" smtClean="0"/>
              <a:t>Rajeeb</a:t>
            </a:r>
            <a:r>
              <a:rPr lang="en-US" sz="2400" dirty="0" smtClean="0"/>
              <a:t> </a:t>
            </a:r>
            <a:r>
              <a:rPr lang="en-US" sz="2400" dirty="0" err="1" smtClean="0"/>
              <a:t>Stha</a:t>
            </a:r>
            <a:endParaRPr lang="en-US" sz="2400" dirty="0" smtClean="0"/>
          </a:p>
          <a:p>
            <a:pPr marL="0" indent="0" algn="ctr">
              <a:buNone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12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869</TotalTime>
  <Words>1889</Words>
  <Application>Microsoft Office PowerPoint</Application>
  <PresentationFormat>Widescreen</PresentationFormat>
  <Paragraphs>443</Paragraphs>
  <Slides>37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 Unicode MS</vt:lpstr>
      <vt:lpstr>Arial</vt:lpstr>
      <vt:lpstr>Calibri</vt:lpstr>
      <vt:lpstr>Calibri Light</vt:lpstr>
      <vt:lpstr>Mangal</vt:lpstr>
      <vt:lpstr>Times New Roman</vt:lpstr>
      <vt:lpstr>Wingdings</vt:lpstr>
      <vt:lpstr>Celestial</vt:lpstr>
      <vt:lpstr>PowerPoint Presentation</vt:lpstr>
      <vt:lpstr>स्वागतम्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प्राङ्गारिक वा कार्बोनिक यौगिक (Organic Compound)</vt:lpstr>
      <vt:lpstr>अप्राङ्गारिक वा अकार्बोनिक यौगिक (Inorganic Compound)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105</cp:revision>
  <dcterms:modified xsi:type="dcterms:W3CDTF">2023-04-23T12:28:47Z</dcterms:modified>
</cp:coreProperties>
</file>